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9144000" cy="5143500" type="screen16x9"/>
  <p:notesSz cx="6858000" cy="9144000"/>
  <p:embeddedFontLst>
    <p:embeddedFont>
      <p:font typeface="Architects Daughter" panose="020B0604020202020204" charset="0"/>
      <p:regular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ambria" panose="02040503050406030204" pitchFamily="18" charset="0"/>
      <p:regular r:id="rId42"/>
      <p:bold r:id="rId43"/>
      <p:italic r:id="rId44"/>
      <p:boldItalic r:id="rId45"/>
    </p:embeddedFont>
    <p:embeddedFont>
      <p:font typeface="Candara" panose="020E0502030303020204" pitchFamily="34" charset="0"/>
      <p:regular r:id="rId46"/>
      <p:bold r:id="rId47"/>
      <p:italic r:id="rId48"/>
      <p:boldItalic r:id="rId49"/>
    </p:embeddedFont>
    <p:embeddedFont>
      <p:font typeface="Georgia" panose="02040502050405020303" pitchFamily="18" charset="0"/>
      <p:regular r:id="rId50"/>
      <p:bold r:id="rId51"/>
      <p:italic r:id="rId52"/>
      <p:boldItalic r:id="rId53"/>
    </p:embeddedFont>
    <p:embeddedFont>
      <p:font typeface="Roboto" panose="02000000000000000000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font" Target="fonts/font1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5.fntdata"/><Relationship Id="rId54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font" Target="fonts/font17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Relationship Id="rId57" Type="http://schemas.openxmlformats.org/officeDocument/2006/relationships/font" Target="fonts/font21.fntdata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font" Target="fonts/font16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56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font" Target="fonts/font1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5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2712512a9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2712512a9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2712512a9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2712512a9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2712512a9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2712512a9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2712512a9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2712512a9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2712512a9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2712512a9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2712512a9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2712512a9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62712512a9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62712512a9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62712512a9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62712512a9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62712512a9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62712512a9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2712512a9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2712512a9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2712512a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2712512a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62712512a9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62712512a9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83b2155bb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83b2155bb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6273e7cf6a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6273e7cf6a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6273e7cf6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6273e7cf6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b17bb7a75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b17bb7a75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b17bb7a75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b17bb7a75e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b17bb7a75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b17bb7a75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273e7cf6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273e7cf6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b17bb7a75e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b17bb7a75e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b17bb7a75e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b17bb7a75e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2712512a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2712512a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273e7cf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273e7cf6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7fbd3c5c0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7fbd3c5c0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83b2155bb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83b2155bb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83b2155bb4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83b2155bb4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83b2155bb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83b2155bb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2712512a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2712512a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2712512a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62712512a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2712512a9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2712512a9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2712512a9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62712512a9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2712512a9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2712512a9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2712512a9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2712512a9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3.07737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6218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7288950" y="2053975"/>
            <a:ext cx="1614300" cy="9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Siamese Network</a:t>
            </a:r>
            <a:endParaRPr sz="2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/>
        </p:nvSpPr>
        <p:spPr>
          <a:xfrm>
            <a:off x="4180850" y="1794900"/>
            <a:ext cx="4187100" cy="15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How do we solve this problems?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675" y="1313850"/>
            <a:ext cx="2515801" cy="251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/>
          <p:nvPr/>
        </p:nvSpPr>
        <p:spPr>
          <a:xfrm>
            <a:off x="3154575" y="1794875"/>
            <a:ext cx="4187100" cy="15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One Shot learning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Using only one example for model training</a:t>
            </a:r>
            <a:endParaRPr sz="12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3"/>
          <p:cNvSpPr/>
          <p:nvPr/>
        </p:nvSpPr>
        <p:spPr>
          <a:xfrm>
            <a:off x="12500" y="-25"/>
            <a:ext cx="16074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/>
        </p:nvSpPr>
        <p:spPr>
          <a:xfrm>
            <a:off x="3385300" y="6141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One Shot learning</a:t>
            </a:r>
            <a:endParaRPr sz="1200">
              <a:solidFill>
                <a:srgbClr val="BF9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207" name="Google Shape;207;p24"/>
          <p:cNvSpPr/>
          <p:nvPr/>
        </p:nvSpPr>
        <p:spPr>
          <a:xfrm>
            <a:off x="2929950" y="1864525"/>
            <a:ext cx="2957400" cy="1359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Siamese Network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4"/>
          <p:cNvSpPr txBox="1"/>
          <p:nvPr/>
        </p:nvSpPr>
        <p:spPr>
          <a:xfrm>
            <a:off x="793350" y="116947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Reference image for a person stored in database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4"/>
          <p:cNvSpPr txBox="1"/>
          <p:nvPr/>
        </p:nvSpPr>
        <p:spPr>
          <a:xfrm>
            <a:off x="793350" y="322687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Test Image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0" name="Google Shape;210;p24"/>
          <p:cNvCxnSpPr>
            <a:stCxn id="208" idx="3"/>
            <a:endCxn id="207" idx="1"/>
          </p:cNvCxnSpPr>
          <p:nvPr/>
        </p:nvCxnSpPr>
        <p:spPr>
          <a:xfrm>
            <a:off x="1845750" y="1494525"/>
            <a:ext cx="1084200" cy="104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1" name="Google Shape;211;p24"/>
          <p:cNvCxnSpPr>
            <a:stCxn id="209" idx="0"/>
            <a:endCxn id="207" idx="1"/>
          </p:cNvCxnSpPr>
          <p:nvPr/>
        </p:nvCxnSpPr>
        <p:spPr>
          <a:xfrm rot="10800000" flipH="1">
            <a:off x="1319550" y="2544075"/>
            <a:ext cx="1610400" cy="68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2" name="Google Shape;212;p24"/>
          <p:cNvSpPr txBox="1"/>
          <p:nvPr/>
        </p:nvSpPr>
        <p:spPr>
          <a:xfrm>
            <a:off x="6495800" y="2247200"/>
            <a:ext cx="12030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Similarity Score </a:t>
            </a:r>
            <a:r>
              <a:rPr lang="en" sz="10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between two images </a:t>
            </a:r>
            <a:endParaRPr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(usually between 0 and 1)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3" name="Google Shape;213;p24"/>
          <p:cNvCxnSpPr>
            <a:endCxn id="212" idx="1"/>
          </p:cNvCxnSpPr>
          <p:nvPr/>
        </p:nvCxnSpPr>
        <p:spPr>
          <a:xfrm>
            <a:off x="5867600" y="2572250"/>
            <a:ext cx="628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4" name="Google Shape;214;p24"/>
          <p:cNvSpPr txBox="1"/>
          <p:nvPr/>
        </p:nvSpPr>
        <p:spPr>
          <a:xfrm>
            <a:off x="3385300" y="3781550"/>
            <a:ext cx="41871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No direct classification…. rather network will tell if both images belong to same person</a:t>
            </a:r>
            <a:endParaRPr>
              <a:solidFill>
                <a:srgbClr val="0000FF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/>
        </p:nvSpPr>
        <p:spPr>
          <a:xfrm>
            <a:off x="3385300" y="6141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One Shot learning</a:t>
            </a:r>
            <a:endParaRPr sz="1200">
              <a:solidFill>
                <a:srgbClr val="BF9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220" name="Google Shape;220;p25"/>
          <p:cNvSpPr/>
          <p:nvPr/>
        </p:nvSpPr>
        <p:spPr>
          <a:xfrm>
            <a:off x="2929950" y="1864525"/>
            <a:ext cx="2957400" cy="1359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Siamese Network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1" name="Google Shape;221;p25"/>
          <p:cNvCxnSpPr>
            <a:stCxn id="222" idx="3"/>
            <a:endCxn id="220" idx="1"/>
          </p:cNvCxnSpPr>
          <p:nvPr/>
        </p:nvCxnSpPr>
        <p:spPr>
          <a:xfrm>
            <a:off x="1845750" y="1539475"/>
            <a:ext cx="1084200" cy="1004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" name="Google Shape;223;p25"/>
          <p:cNvCxnSpPr>
            <a:stCxn id="224" idx="0"/>
            <a:endCxn id="220" idx="1"/>
          </p:cNvCxnSpPr>
          <p:nvPr/>
        </p:nvCxnSpPr>
        <p:spPr>
          <a:xfrm rot="10800000" flipH="1">
            <a:off x="1319550" y="2544175"/>
            <a:ext cx="1610400" cy="68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" name="Google Shape;225;p25"/>
          <p:cNvSpPr txBox="1"/>
          <p:nvPr/>
        </p:nvSpPr>
        <p:spPr>
          <a:xfrm>
            <a:off x="6495800" y="2247200"/>
            <a:ext cx="13296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High Similarity Score (Close to 1)</a:t>
            </a:r>
            <a:endParaRPr sz="1000" b="1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I.e Test image belongs to Rafael Nadal</a:t>
            </a:r>
            <a:endParaRPr sz="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6" name="Google Shape;226;p25"/>
          <p:cNvCxnSpPr>
            <a:endCxn id="225" idx="1"/>
          </p:cNvCxnSpPr>
          <p:nvPr/>
        </p:nvCxnSpPr>
        <p:spPr>
          <a:xfrm>
            <a:off x="5867600" y="2572250"/>
            <a:ext cx="628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7" name="Google Shape;227;p25"/>
          <p:cNvSpPr txBox="1"/>
          <p:nvPr/>
        </p:nvSpPr>
        <p:spPr>
          <a:xfrm>
            <a:off x="3385300" y="3781550"/>
            <a:ext cx="41871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High Similarity score indicates same class</a:t>
            </a:r>
            <a:endParaRPr>
              <a:solidFill>
                <a:srgbClr val="0000FF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pic>
        <p:nvPicPr>
          <p:cNvPr id="228" name="Google Shape;2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800" y="1120775"/>
            <a:ext cx="877950" cy="87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5"/>
          <p:cNvSpPr txBox="1"/>
          <p:nvPr/>
        </p:nvSpPr>
        <p:spPr>
          <a:xfrm>
            <a:off x="869550" y="45242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Reference image for Rafael Nadal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0" name="Google Shape;2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050" y="3226875"/>
            <a:ext cx="877950" cy="87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 txBox="1"/>
          <p:nvPr/>
        </p:nvSpPr>
        <p:spPr>
          <a:xfrm>
            <a:off x="717150" y="4141275"/>
            <a:ext cx="10524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Test Image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/>
          <p:nvPr/>
        </p:nvSpPr>
        <p:spPr>
          <a:xfrm>
            <a:off x="3385300" y="6141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One Shot learning</a:t>
            </a:r>
            <a:endParaRPr sz="1200">
              <a:solidFill>
                <a:srgbClr val="BF9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237" name="Google Shape;237;p26"/>
          <p:cNvSpPr/>
          <p:nvPr/>
        </p:nvSpPr>
        <p:spPr>
          <a:xfrm>
            <a:off x="2929950" y="1864525"/>
            <a:ext cx="2957400" cy="1359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Siamese Network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8" name="Google Shape;238;p26"/>
          <p:cNvCxnSpPr>
            <a:stCxn id="239" idx="3"/>
            <a:endCxn id="237" idx="1"/>
          </p:cNvCxnSpPr>
          <p:nvPr/>
        </p:nvCxnSpPr>
        <p:spPr>
          <a:xfrm>
            <a:off x="1845750" y="1539475"/>
            <a:ext cx="1084200" cy="1004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0" name="Google Shape;240;p26"/>
          <p:cNvCxnSpPr>
            <a:stCxn id="241" idx="0"/>
            <a:endCxn id="237" idx="1"/>
          </p:cNvCxnSpPr>
          <p:nvPr/>
        </p:nvCxnSpPr>
        <p:spPr>
          <a:xfrm rot="10800000" flipH="1">
            <a:off x="1308525" y="2544025"/>
            <a:ext cx="1621500" cy="70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2" name="Google Shape;242;p26"/>
          <p:cNvSpPr txBox="1"/>
          <p:nvPr/>
        </p:nvSpPr>
        <p:spPr>
          <a:xfrm>
            <a:off x="6495800" y="2247200"/>
            <a:ext cx="13296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Low Similarity Score (Close to 0)</a:t>
            </a:r>
            <a:endParaRPr sz="1000" b="1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I.e Test image does not belongs to Rafael Nadal</a:t>
            </a:r>
            <a:endParaRPr sz="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3" name="Google Shape;243;p26"/>
          <p:cNvCxnSpPr>
            <a:endCxn id="242" idx="1"/>
          </p:cNvCxnSpPr>
          <p:nvPr/>
        </p:nvCxnSpPr>
        <p:spPr>
          <a:xfrm>
            <a:off x="5867600" y="2572250"/>
            <a:ext cx="628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4" name="Google Shape;244;p26"/>
          <p:cNvSpPr txBox="1"/>
          <p:nvPr/>
        </p:nvSpPr>
        <p:spPr>
          <a:xfrm>
            <a:off x="3385300" y="3781550"/>
            <a:ext cx="41871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Low Similarity score indicates different classes</a:t>
            </a:r>
            <a:endParaRPr>
              <a:solidFill>
                <a:srgbClr val="0000FF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pic>
        <p:nvPicPr>
          <p:cNvPr id="245" name="Google Shape;2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800" y="1120775"/>
            <a:ext cx="877950" cy="87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6"/>
          <p:cNvSpPr txBox="1"/>
          <p:nvPr/>
        </p:nvSpPr>
        <p:spPr>
          <a:xfrm>
            <a:off x="869550" y="45242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Reference image for Rafael Nadal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6"/>
          <p:cNvSpPr txBox="1"/>
          <p:nvPr/>
        </p:nvSpPr>
        <p:spPr>
          <a:xfrm>
            <a:off x="717150" y="4141275"/>
            <a:ext cx="10524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Test Image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1" name="Google Shape;24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550" y="3247225"/>
            <a:ext cx="877950" cy="873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"/>
          <p:cNvSpPr txBox="1"/>
          <p:nvPr/>
        </p:nvSpPr>
        <p:spPr>
          <a:xfrm>
            <a:off x="3810700" y="1165425"/>
            <a:ext cx="41871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What happens if a new person join the company?</a:t>
            </a:r>
            <a:endParaRPr sz="1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pic>
        <p:nvPicPr>
          <p:cNvPr id="253" name="Google Shape;2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6200" y="1313850"/>
            <a:ext cx="2515801" cy="2515801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7"/>
          <p:cNvSpPr txBox="1"/>
          <p:nvPr/>
        </p:nvSpPr>
        <p:spPr>
          <a:xfrm>
            <a:off x="3810700" y="2546475"/>
            <a:ext cx="41871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We require only a single image of the person </a:t>
            </a:r>
            <a:endParaRPr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(to store as reference image in database). </a:t>
            </a:r>
            <a:endParaRPr sz="12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No need to retrain the model.</a:t>
            </a:r>
            <a:endParaRPr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8"/>
          <p:cNvSpPr txBox="1"/>
          <p:nvPr/>
        </p:nvSpPr>
        <p:spPr>
          <a:xfrm>
            <a:off x="3272850" y="1794875"/>
            <a:ext cx="4187100" cy="15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351C75"/>
                </a:solidFill>
                <a:latin typeface="Roboto"/>
                <a:ea typeface="Roboto"/>
                <a:cs typeface="Roboto"/>
                <a:sym typeface="Roboto"/>
              </a:rPr>
              <a:t>Training a Siamese Network</a:t>
            </a:r>
            <a:endParaRPr sz="2400">
              <a:solidFill>
                <a:srgbClr val="351C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0" name="Google Shape;260;p28"/>
          <p:cNvSpPr/>
          <p:nvPr/>
        </p:nvSpPr>
        <p:spPr>
          <a:xfrm>
            <a:off x="12500" y="-25"/>
            <a:ext cx="16074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/>
          <p:nvPr/>
        </p:nvSpPr>
        <p:spPr>
          <a:xfrm>
            <a:off x="3385300" y="6141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Training Siamese Network</a:t>
            </a:r>
            <a:endParaRPr sz="1200">
              <a:solidFill>
                <a:srgbClr val="BF9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266" name="Google Shape;266;p29"/>
          <p:cNvSpPr/>
          <p:nvPr/>
        </p:nvSpPr>
        <p:spPr>
          <a:xfrm>
            <a:off x="2635950" y="1864525"/>
            <a:ext cx="22962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29"/>
          <p:cNvSpPr txBox="1"/>
          <p:nvPr/>
        </p:nvSpPr>
        <p:spPr>
          <a:xfrm>
            <a:off x="793350" y="175067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1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8" name="Google Shape;268;p29"/>
          <p:cNvCxnSpPr>
            <a:stCxn id="267" idx="3"/>
          </p:cNvCxnSpPr>
          <p:nvPr/>
        </p:nvCxnSpPr>
        <p:spPr>
          <a:xfrm rot="10800000" flipH="1">
            <a:off x="1845750" y="2066425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9" name="Google Shape;269;p29"/>
          <p:cNvSpPr txBox="1"/>
          <p:nvPr/>
        </p:nvSpPr>
        <p:spPr>
          <a:xfrm>
            <a:off x="589200" y="3963325"/>
            <a:ext cx="41871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Model is trained to predict Similarity Score </a:t>
            </a:r>
            <a:endParaRPr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(and not directly classification)</a:t>
            </a:r>
            <a:endParaRPr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270" name="Google Shape;270;p29"/>
          <p:cNvSpPr/>
          <p:nvPr/>
        </p:nvSpPr>
        <p:spPr>
          <a:xfrm>
            <a:off x="2635950" y="2913925"/>
            <a:ext cx="22962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9"/>
          <p:cNvSpPr txBox="1"/>
          <p:nvPr/>
        </p:nvSpPr>
        <p:spPr>
          <a:xfrm>
            <a:off x="793350" y="280007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2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2" name="Google Shape;272;p29"/>
          <p:cNvCxnSpPr/>
          <p:nvPr/>
        </p:nvCxnSpPr>
        <p:spPr>
          <a:xfrm rot="10800000" flipH="1">
            <a:off x="1845750" y="3120475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3" name="Google Shape;273;p29"/>
          <p:cNvCxnSpPr>
            <a:stCxn id="266" idx="2"/>
            <a:endCxn id="270" idx="0"/>
          </p:cNvCxnSpPr>
          <p:nvPr/>
        </p:nvCxnSpPr>
        <p:spPr>
          <a:xfrm>
            <a:off x="3784050" y="2286925"/>
            <a:ext cx="0" cy="62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4" name="Google Shape;274;p29"/>
          <p:cNvSpPr txBox="1"/>
          <p:nvPr/>
        </p:nvSpPr>
        <p:spPr>
          <a:xfrm>
            <a:off x="2284050" y="2512075"/>
            <a:ext cx="3000000" cy="17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Shared Weights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29"/>
          <p:cNvSpPr/>
          <p:nvPr/>
        </p:nvSpPr>
        <p:spPr>
          <a:xfrm>
            <a:off x="5629950" y="1584775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6" name="Google Shape;276;p29"/>
          <p:cNvCxnSpPr>
            <a:stCxn id="266" idx="3"/>
            <a:endCxn id="275" idx="1"/>
          </p:cNvCxnSpPr>
          <p:nvPr/>
        </p:nvCxnSpPr>
        <p:spPr>
          <a:xfrm>
            <a:off x="4932150" y="2075725"/>
            <a:ext cx="69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7" name="Google Shape;277;p29"/>
          <p:cNvSpPr txBox="1"/>
          <p:nvPr/>
        </p:nvSpPr>
        <p:spPr>
          <a:xfrm>
            <a:off x="5025425" y="1332575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1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9"/>
          <p:cNvSpPr/>
          <p:nvPr/>
        </p:nvSpPr>
        <p:spPr>
          <a:xfrm>
            <a:off x="5629950" y="2651575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9" name="Google Shape;279;p29"/>
          <p:cNvCxnSpPr>
            <a:endCxn id="278" idx="1"/>
          </p:cNvCxnSpPr>
          <p:nvPr/>
        </p:nvCxnSpPr>
        <p:spPr>
          <a:xfrm>
            <a:off x="4932150" y="3142525"/>
            <a:ext cx="69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0" name="Google Shape;280;p29"/>
          <p:cNvSpPr txBox="1"/>
          <p:nvPr/>
        </p:nvSpPr>
        <p:spPr>
          <a:xfrm>
            <a:off x="4928550" y="3718375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2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9"/>
          <p:cNvSpPr/>
          <p:nvPr/>
        </p:nvSpPr>
        <p:spPr>
          <a:xfrm>
            <a:off x="6249000" y="2347125"/>
            <a:ext cx="790200" cy="533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Calculate similarity Score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2" name="Google Shape;282;p29"/>
          <p:cNvCxnSpPr>
            <a:stCxn id="275" idx="3"/>
            <a:endCxn id="281" idx="1"/>
          </p:cNvCxnSpPr>
          <p:nvPr/>
        </p:nvCxnSpPr>
        <p:spPr>
          <a:xfrm>
            <a:off x="5762250" y="2075725"/>
            <a:ext cx="486900" cy="53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3" name="Google Shape;283;p29"/>
          <p:cNvCxnSpPr>
            <a:stCxn id="278" idx="3"/>
            <a:endCxn id="281" idx="1"/>
          </p:cNvCxnSpPr>
          <p:nvPr/>
        </p:nvCxnSpPr>
        <p:spPr>
          <a:xfrm rot="10800000" flipH="1">
            <a:off x="5762250" y="2613925"/>
            <a:ext cx="486900" cy="52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4" name="Google Shape;284;p29"/>
          <p:cNvCxnSpPr>
            <a:stCxn id="281" idx="3"/>
            <a:endCxn id="285" idx="1"/>
          </p:cNvCxnSpPr>
          <p:nvPr/>
        </p:nvCxnSpPr>
        <p:spPr>
          <a:xfrm>
            <a:off x="7039200" y="2613825"/>
            <a:ext cx="429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"/>
          <p:cNvSpPr txBox="1"/>
          <p:nvPr/>
        </p:nvSpPr>
        <p:spPr>
          <a:xfrm>
            <a:off x="3385300" y="6141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Training Siamese Network</a:t>
            </a:r>
            <a:endParaRPr sz="1200">
              <a:solidFill>
                <a:srgbClr val="BF9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291" name="Google Shape;291;p30"/>
          <p:cNvSpPr/>
          <p:nvPr/>
        </p:nvSpPr>
        <p:spPr>
          <a:xfrm>
            <a:off x="2635950" y="1864525"/>
            <a:ext cx="22962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2" name="Google Shape;292;p30"/>
          <p:cNvSpPr txBox="1"/>
          <p:nvPr/>
        </p:nvSpPr>
        <p:spPr>
          <a:xfrm>
            <a:off x="793350" y="175067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1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3" name="Google Shape;293;p30"/>
          <p:cNvCxnSpPr>
            <a:stCxn id="292" idx="3"/>
          </p:cNvCxnSpPr>
          <p:nvPr/>
        </p:nvCxnSpPr>
        <p:spPr>
          <a:xfrm rot="10800000" flipH="1">
            <a:off x="1845750" y="2066425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4" name="Google Shape;294;p30"/>
          <p:cNvSpPr txBox="1"/>
          <p:nvPr/>
        </p:nvSpPr>
        <p:spPr>
          <a:xfrm>
            <a:off x="589200" y="3963325"/>
            <a:ext cx="41871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In practice, both Network1 and Network2 are same models.</a:t>
            </a:r>
            <a:endParaRPr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295" name="Google Shape;295;p30"/>
          <p:cNvSpPr/>
          <p:nvPr/>
        </p:nvSpPr>
        <p:spPr>
          <a:xfrm>
            <a:off x="2635950" y="2913925"/>
            <a:ext cx="22962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30"/>
          <p:cNvSpPr txBox="1"/>
          <p:nvPr/>
        </p:nvSpPr>
        <p:spPr>
          <a:xfrm>
            <a:off x="793350" y="280007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2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97" name="Google Shape;297;p30"/>
          <p:cNvCxnSpPr/>
          <p:nvPr/>
        </p:nvCxnSpPr>
        <p:spPr>
          <a:xfrm rot="10800000" flipH="1">
            <a:off x="1845750" y="3120475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8" name="Google Shape;298;p30"/>
          <p:cNvCxnSpPr>
            <a:stCxn id="291" idx="2"/>
            <a:endCxn id="295" idx="0"/>
          </p:cNvCxnSpPr>
          <p:nvPr/>
        </p:nvCxnSpPr>
        <p:spPr>
          <a:xfrm>
            <a:off x="3784050" y="2286925"/>
            <a:ext cx="0" cy="62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9" name="Google Shape;299;p30"/>
          <p:cNvSpPr txBox="1"/>
          <p:nvPr/>
        </p:nvSpPr>
        <p:spPr>
          <a:xfrm>
            <a:off x="2284050" y="2512075"/>
            <a:ext cx="3000000" cy="17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Shared Weights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30"/>
          <p:cNvSpPr/>
          <p:nvPr/>
        </p:nvSpPr>
        <p:spPr>
          <a:xfrm>
            <a:off x="5629950" y="1584775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1" name="Google Shape;301;p30"/>
          <p:cNvCxnSpPr>
            <a:stCxn id="291" idx="3"/>
            <a:endCxn id="300" idx="1"/>
          </p:cNvCxnSpPr>
          <p:nvPr/>
        </p:nvCxnSpPr>
        <p:spPr>
          <a:xfrm>
            <a:off x="4932150" y="2075725"/>
            <a:ext cx="69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2" name="Google Shape;302;p30"/>
          <p:cNvSpPr txBox="1"/>
          <p:nvPr/>
        </p:nvSpPr>
        <p:spPr>
          <a:xfrm>
            <a:off x="5025425" y="1332575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1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30"/>
          <p:cNvSpPr/>
          <p:nvPr/>
        </p:nvSpPr>
        <p:spPr>
          <a:xfrm>
            <a:off x="5629950" y="2651575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4" name="Google Shape;304;p30"/>
          <p:cNvCxnSpPr>
            <a:endCxn id="303" idx="1"/>
          </p:cNvCxnSpPr>
          <p:nvPr/>
        </p:nvCxnSpPr>
        <p:spPr>
          <a:xfrm>
            <a:off x="4932150" y="3142525"/>
            <a:ext cx="69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5" name="Google Shape;305;p30"/>
          <p:cNvSpPr txBox="1"/>
          <p:nvPr/>
        </p:nvSpPr>
        <p:spPr>
          <a:xfrm>
            <a:off x="4928550" y="3718375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2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6" name="Google Shape;306;p30"/>
          <p:cNvSpPr/>
          <p:nvPr/>
        </p:nvSpPr>
        <p:spPr>
          <a:xfrm>
            <a:off x="6249000" y="2347125"/>
            <a:ext cx="790200" cy="533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similarity Score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07" name="Google Shape;307;p30"/>
          <p:cNvCxnSpPr>
            <a:stCxn id="300" idx="3"/>
            <a:endCxn id="306" idx="1"/>
          </p:cNvCxnSpPr>
          <p:nvPr/>
        </p:nvCxnSpPr>
        <p:spPr>
          <a:xfrm>
            <a:off x="5762250" y="2075725"/>
            <a:ext cx="486900" cy="53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8" name="Google Shape;308;p30"/>
          <p:cNvCxnSpPr>
            <a:stCxn id="303" idx="3"/>
            <a:endCxn id="306" idx="1"/>
          </p:cNvCxnSpPr>
          <p:nvPr/>
        </p:nvCxnSpPr>
        <p:spPr>
          <a:xfrm rot="10800000" flipH="1">
            <a:off x="5762250" y="2613925"/>
            <a:ext cx="486900" cy="52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9" name="Google Shape;309;p30"/>
          <p:cNvCxnSpPr>
            <a:stCxn id="306" idx="3"/>
            <a:endCxn id="310" idx="1"/>
          </p:cNvCxnSpPr>
          <p:nvPr/>
        </p:nvCxnSpPr>
        <p:spPr>
          <a:xfrm>
            <a:off x="7039200" y="2613825"/>
            <a:ext cx="429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1"/>
          <p:cNvSpPr txBox="1"/>
          <p:nvPr/>
        </p:nvSpPr>
        <p:spPr>
          <a:xfrm>
            <a:off x="3385300" y="6141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Training Siamese Network</a:t>
            </a:r>
            <a:endParaRPr sz="1200">
              <a:solidFill>
                <a:srgbClr val="BF9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316" name="Google Shape;316;p31"/>
          <p:cNvSpPr/>
          <p:nvPr/>
        </p:nvSpPr>
        <p:spPr>
          <a:xfrm>
            <a:off x="2635950" y="1864525"/>
            <a:ext cx="22962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31"/>
          <p:cNvSpPr txBox="1"/>
          <p:nvPr/>
        </p:nvSpPr>
        <p:spPr>
          <a:xfrm>
            <a:off x="793350" y="175067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1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8" name="Google Shape;318;p31"/>
          <p:cNvCxnSpPr>
            <a:stCxn id="317" idx="3"/>
          </p:cNvCxnSpPr>
          <p:nvPr/>
        </p:nvCxnSpPr>
        <p:spPr>
          <a:xfrm rot="10800000" flipH="1">
            <a:off x="1845750" y="2066425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9" name="Google Shape;319;p31"/>
          <p:cNvSpPr txBox="1"/>
          <p:nvPr/>
        </p:nvSpPr>
        <p:spPr>
          <a:xfrm>
            <a:off x="589200" y="3963325"/>
            <a:ext cx="41871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Training requires 2 images per example e.g Pairwise Learning</a:t>
            </a:r>
            <a:endParaRPr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320" name="Google Shape;320;p31"/>
          <p:cNvSpPr/>
          <p:nvPr/>
        </p:nvSpPr>
        <p:spPr>
          <a:xfrm>
            <a:off x="2635950" y="2913925"/>
            <a:ext cx="22962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Google Shape;321;p31"/>
          <p:cNvSpPr txBox="1"/>
          <p:nvPr/>
        </p:nvSpPr>
        <p:spPr>
          <a:xfrm>
            <a:off x="793350" y="280007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2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22" name="Google Shape;322;p31"/>
          <p:cNvCxnSpPr/>
          <p:nvPr/>
        </p:nvCxnSpPr>
        <p:spPr>
          <a:xfrm rot="10800000" flipH="1">
            <a:off x="1845750" y="3120475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3" name="Google Shape;323;p31"/>
          <p:cNvCxnSpPr>
            <a:stCxn id="316" idx="2"/>
            <a:endCxn id="320" idx="0"/>
          </p:cNvCxnSpPr>
          <p:nvPr/>
        </p:nvCxnSpPr>
        <p:spPr>
          <a:xfrm>
            <a:off x="3784050" y="2286925"/>
            <a:ext cx="0" cy="62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4" name="Google Shape;324;p31"/>
          <p:cNvSpPr txBox="1"/>
          <p:nvPr/>
        </p:nvSpPr>
        <p:spPr>
          <a:xfrm>
            <a:off x="2284050" y="2512075"/>
            <a:ext cx="3000000" cy="17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Shared Weights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/>
          <p:nvPr/>
        </p:nvSpPr>
        <p:spPr>
          <a:xfrm>
            <a:off x="5629950" y="1584775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6" name="Google Shape;326;p31"/>
          <p:cNvCxnSpPr>
            <a:stCxn id="316" idx="3"/>
            <a:endCxn id="325" idx="1"/>
          </p:cNvCxnSpPr>
          <p:nvPr/>
        </p:nvCxnSpPr>
        <p:spPr>
          <a:xfrm>
            <a:off x="4932150" y="2075725"/>
            <a:ext cx="69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7" name="Google Shape;327;p31"/>
          <p:cNvSpPr txBox="1"/>
          <p:nvPr/>
        </p:nvSpPr>
        <p:spPr>
          <a:xfrm>
            <a:off x="5025425" y="1332575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1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31"/>
          <p:cNvSpPr/>
          <p:nvPr/>
        </p:nvSpPr>
        <p:spPr>
          <a:xfrm>
            <a:off x="5629950" y="2651575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9" name="Google Shape;329;p31"/>
          <p:cNvCxnSpPr>
            <a:endCxn id="328" idx="1"/>
          </p:cNvCxnSpPr>
          <p:nvPr/>
        </p:nvCxnSpPr>
        <p:spPr>
          <a:xfrm>
            <a:off x="4932150" y="3142525"/>
            <a:ext cx="69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0" name="Google Shape;330;p31"/>
          <p:cNvSpPr txBox="1"/>
          <p:nvPr/>
        </p:nvSpPr>
        <p:spPr>
          <a:xfrm>
            <a:off x="4928550" y="3718375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2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31"/>
          <p:cNvSpPr/>
          <p:nvPr/>
        </p:nvSpPr>
        <p:spPr>
          <a:xfrm>
            <a:off x="6249000" y="2347125"/>
            <a:ext cx="790200" cy="533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similarity Score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2" name="Google Shape;332;p31"/>
          <p:cNvCxnSpPr>
            <a:stCxn id="325" idx="3"/>
            <a:endCxn id="331" idx="1"/>
          </p:cNvCxnSpPr>
          <p:nvPr/>
        </p:nvCxnSpPr>
        <p:spPr>
          <a:xfrm>
            <a:off x="5762250" y="2075725"/>
            <a:ext cx="486900" cy="53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3" name="Google Shape;333;p31"/>
          <p:cNvCxnSpPr>
            <a:stCxn id="328" idx="3"/>
            <a:endCxn id="331" idx="1"/>
          </p:cNvCxnSpPr>
          <p:nvPr/>
        </p:nvCxnSpPr>
        <p:spPr>
          <a:xfrm rot="10800000" flipH="1">
            <a:off x="5762250" y="2613925"/>
            <a:ext cx="486900" cy="52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4" name="Google Shape;334;p31"/>
          <p:cNvCxnSpPr>
            <a:stCxn id="331" idx="3"/>
            <a:endCxn id="335" idx="1"/>
          </p:cNvCxnSpPr>
          <p:nvPr/>
        </p:nvCxnSpPr>
        <p:spPr>
          <a:xfrm>
            <a:off x="7039200" y="2613825"/>
            <a:ext cx="429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4715475" y="2201200"/>
            <a:ext cx="2347500" cy="9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Building a Classifier</a:t>
            </a:r>
            <a:endParaRPr sz="2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2260025" y="839450"/>
            <a:ext cx="1052400" cy="650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2260025" y="1906250"/>
            <a:ext cx="1052400" cy="650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2260025" y="2896850"/>
            <a:ext cx="1052400" cy="650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Elephant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2260025" y="3887450"/>
            <a:ext cx="1052400" cy="650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4715475" y="3420400"/>
            <a:ext cx="2347500" cy="9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What is involved?</a:t>
            </a:r>
            <a:endParaRPr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2"/>
          <p:cNvSpPr txBox="1"/>
          <p:nvPr/>
        </p:nvSpPr>
        <p:spPr>
          <a:xfrm>
            <a:off x="2339500" y="1215075"/>
            <a:ext cx="6100500" cy="27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How to measure Distance or Similarity between features?</a:t>
            </a:r>
            <a:endParaRPr sz="1600" b="1">
              <a:solidFill>
                <a:srgbClr val="38761D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➢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Distance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L2 Norm of distance (e.g Euclidean distance)</a:t>
            </a:r>
            <a:endParaRPr sz="12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L1 Norm of distance (Manhattan)</a:t>
            </a:r>
            <a:endParaRPr sz="12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➢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Similarity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Cosine Similarity</a:t>
            </a:r>
            <a:endParaRPr sz="12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666666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Train a layer to calculate similarity</a:t>
            </a:r>
            <a:endParaRPr sz="12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32"/>
          <p:cNvSpPr/>
          <p:nvPr/>
        </p:nvSpPr>
        <p:spPr>
          <a:xfrm>
            <a:off x="12500" y="-25"/>
            <a:ext cx="16074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3"/>
          <p:cNvSpPr txBox="1"/>
          <p:nvPr/>
        </p:nvSpPr>
        <p:spPr>
          <a:xfrm>
            <a:off x="3385300" y="6141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Training Siamese Network</a:t>
            </a:r>
            <a:endParaRPr sz="1200">
              <a:solidFill>
                <a:srgbClr val="BF9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347" name="Google Shape;347;p33"/>
          <p:cNvSpPr/>
          <p:nvPr/>
        </p:nvSpPr>
        <p:spPr>
          <a:xfrm>
            <a:off x="2635950" y="1864525"/>
            <a:ext cx="22962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p33"/>
          <p:cNvSpPr txBox="1"/>
          <p:nvPr/>
        </p:nvSpPr>
        <p:spPr>
          <a:xfrm>
            <a:off x="793350" y="175067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1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49" name="Google Shape;349;p33"/>
          <p:cNvCxnSpPr>
            <a:stCxn id="348" idx="3"/>
          </p:cNvCxnSpPr>
          <p:nvPr/>
        </p:nvCxnSpPr>
        <p:spPr>
          <a:xfrm rot="10800000" flipH="1">
            <a:off x="1845750" y="2066425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0" name="Google Shape;350;p33"/>
          <p:cNvSpPr txBox="1"/>
          <p:nvPr/>
        </p:nvSpPr>
        <p:spPr>
          <a:xfrm>
            <a:off x="589200" y="3963325"/>
            <a:ext cx="41871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e.g for similarity score, we can calculate Euclidean distance</a:t>
            </a:r>
            <a:endParaRPr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351" name="Google Shape;351;p33"/>
          <p:cNvSpPr/>
          <p:nvPr/>
        </p:nvSpPr>
        <p:spPr>
          <a:xfrm>
            <a:off x="2635950" y="2913925"/>
            <a:ext cx="22962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33"/>
          <p:cNvSpPr txBox="1"/>
          <p:nvPr/>
        </p:nvSpPr>
        <p:spPr>
          <a:xfrm>
            <a:off x="793350" y="280007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2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3" name="Google Shape;353;p33"/>
          <p:cNvCxnSpPr/>
          <p:nvPr/>
        </p:nvCxnSpPr>
        <p:spPr>
          <a:xfrm rot="10800000" flipH="1">
            <a:off x="1845750" y="3120475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33"/>
          <p:cNvCxnSpPr>
            <a:stCxn id="347" idx="2"/>
            <a:endCxn id="351" idx="0"/>
          </p:cNvCxnSpPr>
          <p:nvPr/>
        </p:nvCxnSpPr>
        <p:spPr>
          <a:xfrm>
            <a:off x="3784050" y="2286925"/>
            <a:ext cx="0" cy="62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5" name="Google Shape;355;p33"/>
          <p:cNvSpPr txBox="1"/>
          <p:nvPr/>
        </p:nvSpPr>
        <p:spPr>
          <a:xfrm>
            <a:off x="2284050" y="2512075"/>
            <a:ext cx="3000000" cy="17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Shared Weights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33"/>
          <p:cNvSpPr/>
          <p:nvPr/>
        </p:nvSpPr>
        <p:spPr>
          <a:xfrm>
            <a:off x="5629950" y="1584775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7" name="Google Shape;357;p33"/>
          <p:cNvCxnSpPr>
            <a:stCxn id="347" idx="3"/>
            <a:endCxn id="356" idx="1"/>
          </p:cNvCxnSpPr>
          <p:nvPr/>
        </p:nvCxnSpPr>
        <p:spPr>
          <a:xfrm>
            <a:off x="4932150" y="2075725"/>
            <a:ext cx="69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8" name="Google Shape;358;p33"/>
          <p:cNvSpPr txBox="1"/>
          <p:nvPr/>
        </p:nvSpPr>
        <p:spPr>
          <a:xfrm>
            <a:off x="5025425" y="1332575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1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33"/>
          <p:cNvSpPr/>
          <p:nvPr/>
        </p:nvSpPr>
        <p:spPr>
          <a:xfrm>
            <a:off x="5629950" y="2651575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0" name="Google Shape;360;p33"/>
          <p:cNvCxnSpPr>
            <a:endCxn id="359" idx="1"/>
          </p:cNvCxnSpPr>
          <p:nvPr/>
        </p:nvCxnSpPr>
        <p:spPr>
          <a:xfrm>
            <a:off x="4932150" y="3142525"/>
            <a:ext cx="697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1" name="Google Shape;361;p33"/>
          <p:cNvSpPr txBox="1"/>
          <p:nvPr/>
        </p:nvSpPr>
        <p:spPr>
          <a:xfrm>
            <a:off x="4928550" y="3718375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2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33"/>
          <p:cNvSpPr/>
          <p:nvPr/>
        </p:nvSpPr>
        <p:spPr>
          <a:xfrm>
            <a:off x="6249000" y="2347125"/>
            <a:ext cx="790200" cy="533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Euclidean distance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63" name="Google Shape;363;p33"/>
          <p:cNvCxnSpPr>
            <a:stCxn id="356" idx="3"/>
            <a:endCxn id="362" idx="1"/>
          </p:cNvCxnSpPr>
          <p:nvPr/>
        </p:nvCxnSpPr>
        <p:spPr>
          <a:xfrm>
            <a:off x="5762250" y="2075725"/>
            <a:ext cx="486900" cy="53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4" name="Google Shape;364;p33"/>
          <p:cNvCxnSpPr>
            <a:stCxn id="359" idx="3"/>
            <a:endCxn id="362" idx="1"/>
          </p:cNvCxnSpPr>
          <p:nvPr/>
        </p:nvCxnSpPr>
        <p:spPr>
          <a:xfrm rot="10800000" flipH="1">
            <a:off x="5762250" y="2613925"/>
            <a:ext cx="486900" cy="52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5" name="Google Shape;365;p33"/>
          <p:cNvCxnSpPr>
            <a:stCxn id="362" idx="3"/>
            <a:endCxn id="366" idx="1"/>
          </p:cNvCxnSpPr>
          <p:nvPr/>
        </p:nvCxnSpPr>
        <p:spPr>
          <a:xfrm>
            <a:off x="7039200" y="2613825"/>
            <a:ext cx="429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4"/>
          <p:cNvSpPr txBox="1"/>
          <p:nvPr/>
        </p:nvSpPr>
        <p:spPr>
          <a:xfrm>
            <a:off x="3957650" y="2085300"/>
            <a:ext cx="41871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How to calculate loss for Siamese Network?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6200" y="1313850"/>
            <a:ext cx="2515801" cy="251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5"/>
          <p:cNvSpPr txBox="1"/>
          <p:nvPr/>
        </p:nvSpPr>
        <p:spPr>
          <a:xfrm>
            <a:off x="2548575" y="2709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Loss function</a:t>
            </a:r>
            <a:endParaRPr sz="1200" b="1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8" name="Google Shape;37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988" y="1146825"/>
            <a:ext cx="877950" cy="87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5313" y="1146825"/>
            <a:ext cx="877950" cy="87795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5"/>
          <p:cNvSpPr txBox="1"/>
          <p:nvPr/>
        </p:nvSpPr>
        <p:spPr>
          <a:xfrm>
            <a:off x="5192538" y="2024775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Anchor Image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35"/>
          <p:cNvSpPr txBox="1"/>
          <p:nvPr/>
        </p:nvSpPr>
        <p:spPr>
          <a:xfrm>
            <a:off x="2968213" y="2024775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Positive Example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35"/>
          <p:cNvSpPr/>
          <p:nvPr/>
        </p:nvSpPr>
        <p:spPr>
          <a:xfrm>
            <a:off x="4258988" y="2892800"/>
            <a:ext cx="790200" cy="533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dissimilarity Score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83" name="Google Shape;383;p35"/>
          <p:cNvCxnSpPr>
            <a:stCxn id="381" idx="2"/>
            <a:endCxn id="382" idx="0"/>
          </p:cNvCxnSpPr>
          <p:nvPr/>
        </p:nvCxnSpPr>
        <p:spPr>
          <a:xfrm>
            <a:off x="3529963" y="2294175"/>
            <a:ext cx="11241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84" name="Google Shape;384;p35"/>
          <p:cNvCxnSpPr>
            <a:stCxn id="380" idx="2"/>
            <a:endCxn id="382" idx="0"/>
          </p:cNvCxnSpPr>
          <p:nvPr/>
        </p:nvCxnSpPr>
        <p:spPr>
          <a:xfrm flipH="1">
            <a:off x="4654188" y="2294175"/>
            <a:ext cx="11001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5" name="Google Shape;385;p35"/>
          <p:cNvSpPr txBox="1"/>
          <p:nvPr/>
        </p:nvSpPr>
        <p:spPr>
          <a:xfrm>
            <a:off x="3691725" y="3474450"/>
            <a:ext cx="1900800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" baseline="-25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endParaRPr baseline="-250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35"/>
          <p:cNvSpPr txBox="1"/>
          <p:nvPr/>
        </p:nvSpPr>
        <p:spPr>
          <a:xfrm>
            <a:off x="3691725" y="4084050"/>
            <a:ext cx="19008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This should be low</a:t>
            </a:r>
            <a:endParaRPr baseline="-250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6"/>
          <p:cNvSpPr txBox="1"/>
          <p:nvPr/>
        </p:nvSpPr>
        <p:spPr>
          <a:xfrm>
            <a:off x="3938750" y="1414600"/>
            <a:ext cx="41871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What else do we try to keep low in ML Model training?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2" name="Google Shape;39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6200" y="1313850"/>
            <a:ext cx="2515801" cy="2515801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6"/>
          <p:cNvSpPr txBox="1"/>
          <p:nvPr/>
        </p:nvSpPr>
        <p:spPr>
          <a:xfrm>
            <a:off x="3938750" y="2710000"/>
            <a:ext cx="41871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Loss</a:t>
            </a:r>
            <a:endParaRPr sz="18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7"/>
          <p:cNvSpPr txBox="1"/>
          <p:nvPr/>
        </p:nvSpPr>
        <p:spPr>
          <a:xfrm>
            <a:off x="719775" y="3471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Loss function</a:t>
            </a:r>
            <a:endParaRPr sz="1200" b="1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9" name="Google Shape;39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188" y="1223025"/>
            <a:ext cx="877950" cy="87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6513" y="1223025"/>
            <a:ext cx="877950" cy="87795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37"/>
          <p:cNvSpPr txBox="1"/>
          <p:nvPr/>
        </p:nvSpPr>
        <p:spPr>
          <a:xfrm>
            <a:off x="3363738" y="2100975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Anchor Image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37"/>
          <p:cNvSpPr txBox="1"/>
          <p:nvPr/>
        </p:nvSpPr>
        <p:spPr>
          <a:xfrm>
            <a:off x="1139413" y="2100975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Positive Example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37"/>
          <p:cNvSpPr/>
          <p:nvPr/>
        </p:nvSpPr>
        <p:spPr>
          <a:xfrm>
            <a:off x="2430188" y="2969000"/>
            <a:ext cx="790200" cy="533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dissimilarity Score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4" name="Google Shape;404;p37"/>
          <p:cNvCxnSpPr>
            <a:stCxn id="402" idx="2"/>
            <a:endCxn id="403" idx="0"/>
          </p:cNvCxnSpPr>
          <p:nvPr/>
        </p:nvCxnSpPr>
        <p:spPr>
          <a:xfrm>
            <a:off x="1701163" y="2370375"/>
            <a:ext cx="11241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05" name="Google Shape;405;p37"/>
          <p:cNvCxnSpPr>
            <a:stCxn id="401" idx="2"/>
            <a:endCxn id="403" idx="0"/>
          </p:cNvCxnSpPr>
          <p:nvPr/>
        </p:nvCxnSpPr>
        <p:spPr>
          <a:xfrm flipH="1">
            <a:off x="2825388" y="2370375"/>
            <a:ext cx="11001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6" name="Google Shape;406;p37"/>
          <p:cNvSpPr txBox="1"/>
          <p:nvPr/>
        </p:nvSpPr>
        <p:spPr>
          <a:xfrm>
            <a:off x="1862925" y="3550650"/>
            <a:ext cx="1900800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" baseline="-25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endParaRPr baseline="-250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37"/>
          <p:cNvSpPr txBox="1"/>
          <p:nvPr/>
        </p:nvSpPr>
        <p:spPr>
          <a:xfrm>
            <a:off x="1862925" y="4160250"/>
            <a:ext cx="19008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This should be low</a:t>
            </a:r>
            <a:endParaRPr baseline="-250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37"/>
          <p:cNvSpPr txBox="1"/>
          <p:nvPr/>
        </p:nvSpPr>
        <p:spPr>
          <a:xfrm>
            <a:off x="5195450" y="1820800"/>
            <a:ext cx="34950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For similar inputs, we will use </a:t>
            </a:r>
            <a:r>
              <a:rPr lang="en" sz="1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Distance</a:t>
            </a: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as Loss function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37"/>
          <p:cNvSpPr txBox="1"/>
          <p:nvPr/>
        </p:nvSpPr>
        <p:spPr>
          <a:xfrm>
            <a:off x="5195450" y="3268600"/>
            <a:ext cx="34950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Loss = D</a:t>
            </a:r>
            <a:r>
              <a:rPr lang="en" sz="1800" baseline="-25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endParaRPr sz="1800" baseline="-25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8"/>
          <p:cNvSpPr txBox="1"/>
          <p:nvPr/>
        </p:nvSpPr>
        <p:spPr>
          <a:xfrm>
            <a:off x="744325" y="387975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Loss function</a:t>
            </a:r>
            <a:endParaRPr sz="1200" b="1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5" name="Google Shape;41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8863" y="1256313"/>
            <a:ext cx="877950" cy="87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3863" y="1258388"/>
            <a:ext cx="877950" cy="873792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38"/>
          <p:cNvSpPr txBox="1"/>
          <p:nvPr/>
        </p:nvSpPr>
        <p:spPr>
          <a:xfrm>
            <a:off x="1026088" y="2134263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Anchor Image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38"/>
          <p:cNvSpPr txBox="1"/>
          <p:nvPr/>
        </p:nvSpPr>
        <p:spPr>
          <a:xfrm>
            <a:off x="3526163" y="2134263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Negative Example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38"/>
          <p:cNvSpPr/>
          <p:nvPr/>
        </p:nvSpPr>
        <p:spPr>
          <a:xfrm>
            <a:off x="2683338" y="3002288"/>
            <a:ext cx="790200" cy="533400"/>
          </a:xfrm>
          <a:prstGeom prst="rect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dissimilarity Score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20" name="Google Shape;420;p38"/>
          <p:cNvCxnSpPr>
            <a:stCxn id="417" idx="2"/>
            <a:endCxn id="419" idx="0"/>
          </p:cNvCxnSpPr>
          <p:nvPr/>
        </p:nvCxnSpPr>
        <p:spPr>
          <a:xfrm>
            <a:off x="1587838" y="2403663"/>
            <a:ext cx="14907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1" name="Google Shape;421;p38"/>
          <p:cNvCxnSpPr>
            <a:endCxn id="419" idx="0"/>
          </p:cNvCxnSpPr>
          <p:nvPr/>
        </p:nvCxnSpPr>
        <p:spPr>
          <a:xfrm flipH="1">
            <a:off x="3078438" y="2403788"/>
            <a:ext cx="10095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22" name="Google Shape;422;p38"/>
          <p:cNvSpPr txBox="1"/>
          <p:nvPr/>
        </p:nvSpPr>
        <p:spPr>
          <a:xfrm>
            <a:off x="2128038" y="3681213"/>
            <a:ext cx="1900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" baseline="-25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endParaRPr baseline="-250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38"/>
          <p:cNvSpPr txBox="1"/>
          <p:nvPr/>
        </p:nvSpPr>
        <p:spPr>
          <a:xfrm>
            <a:off x="2128038" y="4290813"/>
            <a:ext cx="1900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This should be high!</a:t>
            </a:r>
            <a:endParaRPr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38"/>
          <p:cNvSpPr txBox="1"/>
          <p:nvPr/>
        </p:nvSpPr>
        <p:spPr>
          <a:xfrm>
            <a:off x="5195450" y="3268600"/>
            <a:ext cx="34950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Loss = -D</a:t>
            </a:r>
            <a:r>
              <a:rPr lang="en" sz="1800" baseline="-25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endParaRPr sz="1800" baseline="-25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8"/>
          <p:cNvSpPr txBox="1"/>
          <p:nvPr/>
        </p:nvSpPr>
        <p:spPr>
          <a:xfrm>
            <a:off x="5195450" y="1820800"/>
            <a:ext cx="34950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For dissimilar inputs, we will use -(</a:t>
            </a:r>
            <a:r>
              <a:rPr lang="en" sz="1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Distance)</a:t>
            </a: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as Loss function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9"/>
          <p:cNvSpPr txBox="1"/>
          <p:nvPr/>
        </p:nvSpPr>
        <p:spPr>
          <a:xfrm>
            <a:off x="2548575" y="2709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Triplet Loss function</a:t>
            </a:r>
            <a:endParaRPr sz="1200" b="1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1" name="Google Shape;43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0950" y="1192750"/>
            <a:ext cx="877950" cy="87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5275" y="1192750"/>
            <a:ext cx="877950" cy="87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70275" y="1194825"/>
            <a:ext cx="877950" cy="873792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39"/>
          <p:cNvSpPr txBox="1"/>
          <p:nvPr/>
        </p:nvSpPr>
        <p:spPr>
          <a:xfrm>
            <a:off x="3942500" y="2070700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Anchor Image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39"/>
          <p:cNvSpPr txBox="1"/>
          <p:nvPr/>
        </p:nvSpPr>
        <p:spPr>
          <a:xfrm>
            <a:off x="1718175" y="2070700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Positive Example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39"/>
          <p:cNvSpPr txBox="1"/>
          <p:nvPr/>
        </p:nvSpPr>
        <p:spPr>
          <a:xfrm>
            <a:off x="6442575" y="2070700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Negative Example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39"/>
          <p:cNvSpPr/>
          <p:nvPr/>
        </p:nvSpPr>
        <p:spPr>
          <a:xfrm>
            <a:off x="3008950" y="2938725"/>
            <a:ext cx="790200" cy="533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dissimilarity Score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38" name="Google Shape;438;p39"/>
          <p:cNvCxnSpPr>
            <a:stCxn id="435" idx="2"/>
            <a:endCxn id="437" idx="0"/>
          </p:cNvCxnSpPr>
          <p:nvPr/>
        </p:nvCxnSpPr>
        <p:spPr>
          <a:xfrm>
            <a:off x="2279925" y="2340100"/>
            <a:ext cx="11241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9" name="Google Shape;439;p39"/>
          <p:cNvCxnSpPr>
            <a:stCxn id="434" idx="2"/>
            <a:endCxn id="437" idx="0"/>
          </p:cNvCxnSpPr>
          <p:nvPr/>
        </p:nvCxnSpPr>
        <p:spPr>
          <a:xfrm flipH="1">
            <a:off x="3404150" y="2340100"/>
            <a:ext cx="11001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0" name="Google Shape;440;p39"/>
          <p:cNvSpPr/>
          <p:nvPr/>
        </p:nvSpPr>
        <p:spPr>
          <a:xfrm>
            <a:off x="5599750" y="2938725"/>
            <a:ext cx="790200" cy="533400"/>
          </a:xfrm>
          <a:prstGeom prst="rect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dissimilarity Score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41" name="Google Shape;441;p39"/>
          <p:cNvCxnSpPr>
            <a:stCxn id="434" idx="2"/>
            <a:endCxn id="440" idx="0"/>
          </p:cNvCxnSpPr>
          <p:nvPr/>
        </p:nvCxnSpPr>
        <p:spPr>
          <a:xfrm>
            <a:off x="4504250" y="2340100"/>
            <a:ext cx="14907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2" name="Google Shape;442;p39"/>
          <p:cNvCxnSpPr>
            <a:endCxn id="440" idx="0"/>
          </p:cNvCxnSpPr>
          <p:nvPr/>
        </p:nvCxnSpPr>
        <p:spPr>
          <a:xfrm flipH="1">
            <a:off x="5994850" y="2340225"/>
            <a:ext cx="10095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3" name="Google Shape;443;p39"/>
          <p:cNvSpPr txBox="1"/>
          <p:nvPr/>
        </p:nvSpPr>
        <p:spPr>
          <a:xfrm>
            <a:off x="2453650" y="3617650"/>
            <a:ext cx="1900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This should be low!</a:t>
            </a:r>
            <a:endParaRPr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39"/>
          <p:cNvSpPr txBox="1"/>
          <p:nvPr/>
        </p:nvSpPr>
        <p:spPr>
          <a:xfrm>
            <a:off x="5044450" y="3617650"/>
            <a:ext cx="1900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This should be high!</a:t>
            </a:r>
            <a:endParaRPr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39"/>
          <p:cNvSpPr txBox="1"/>
          <p:nvPr/>
        </p:nvSpPr>
        <p:spPr>
          <a:xfrm>
            <a:off x="2824500" y="4082350"/>
            <a:ext cx="34950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Loss = D</a:t>
            </a:r>
            <a:r>
              <a:rPr lang="en" sz="1800" baseline="-25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 </a:t>
            </a: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- D</a:t>
            </a:r>
            <a:r>
              <a:rPr lang="en" sz="1800" baseline="-25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endParaRPr sz="1800" baseline="-25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0"/>
          <p:cNvSpPr txBox="1"/>
          <p:nvPr/>
        </p:nvSpPr>
        <p:spPr>
          <a:xfrm>
            <a:off x="2548575" y="2709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Triplet Loss function</a:t>
            </a:r>
            <a:endParaRPr sz="1200" b="1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1" name="Google Shape;451;p40"/>
          <p:cNvSpPr txBox="1"/>
          <p:nvPr/>
        </p:nvSpPr>
        <p:spPr>
          <a:xfrm>
            <a:off x="3081000" y="4432525"/>
            <a:ext cx="29820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 u="sng">
                <a:solidFill>
                  <a:srgbClr val="666666"/>
                </a:solidFill>
                <a:latin typeface="Candara"/>
                <a:ea typeface="Candara"/>
                <a:cs typeface="Candara"/>
                <a:sym typeface="Candar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https://arxiv.org/abs/1703.07737</a:t>
            </a:r>
            <a:endParaRPr sz="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pic>
        <p:nvPicPr>
          <p:cNvPr id="452" name="Google Shape;45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0950" y="1192750"/>
            <a:ext cx="877950" cy="87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3" name="Google Shape;453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65275" y="1192750"/>
            <a:ext cx="877950" cy="87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70275" y="1194825"/>
            <a:ext cx="877950" cy="873792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0"/>
          <p:cNvSpPr txBox="1"/>
          <p:nvPr/>
        </p:nvSpPr>
        <p:spPr>
          <a:xfrm>
            <a:off x="3942500" y="2070700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Anchor Image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6" name="Google Shape;456;p40"/>
          <p:cNvSpPr txBox="1"/>
          <p:nvPr/>
        </p:nvSpPr>
        <p:spPr>
          <a:xfrm>
            <a:off x="1718175" y="2070700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Positive Example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40"/>
          <p:cNvSpPr txBox="1"/>
          <p:nvPr/>
        </p:nvSpPr>
        <p:spPr>
          <a:xfrm>
            <a:off x="6442575" y="2070700"/>
            <a:ext cx="11235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Negative Example</a:t>
            </a:r>
            <a:endParaRPr sz="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40"/>
          <p:cNvSpPr/>
          <p:nvPr/>
        </p:nvSpPr>
        <p:spPr>
          <a:xfrm>
            <a:off x="3008950" y="2938725"/>
            <a:ext cx="790200" cy="533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dissimilarity Score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59" name="Google Shape;459;p40"/>
          <p:cNvCxnSpPr>
            <a:stCxn id="456" idx="2"/>
            <a:endCxn id="458" idx="0"/>
          </p:cNvCxnSpPr>
          <p:nvPr/>
        </p:nvCxnSpPr>
        <p:spPr>
          <a:xfrm>
            <a:off x="2279925" y="2340100"/>
            <a:ext cx="11241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0" name="Google Shape;460;p40"/>
          <p:cNvCxnSpPr>
            <a:stCxn id="455" idx="2"/>
            <a:endCxn id="458" idx="0"/>
          </p:cNvCxnSpPr>
          <p:nvPr/>
        </p:nvCxnSpPr>
        <p:spPr>
          <a:xfrm flipH="1">
            <a:off x="3404150" y="2340100"/>
            <a:ext cx="11001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1" name="Google Shape;461;p40"/>
          <p:cNvSpPr/>
          <p:nvPr/>
        </p:nvSpPr>
        <p:spPr>
          <a:xfrm>
            <a:off x="5599750" y="2938725"/>
            <a:ext cx="790200" cy="533400"/>
          </a:xfrm>
          <a:prstGeom prst="rect">
            <a:avLst/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dissimilarity Score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62" name="Google Shape;462;p40"/>
          <p:cNvCxnSpPr>
            <a:stCxn id="455" idx="2"/>
            <a:endCxn id="461" idx="0"/>
          </p:cNvCxnSpPr>
          <p:nvPr/>
        </p:nvCxnSpPr>
        <p:spPr>
          <a:xfrm>
            <a:off x="4504250" y="2340100"/>
            <a:ext cx="14907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3" name="Google Shape;463;p40"/>
          <p:cNvCxnSpPr>
            <a:endCxn id="461" idx="0"/>
          </p:cNvCxnSpPr>
          <p:nvPr/>
        </p:nvCxnSpPr>
        <p:spPr>
          <a:xfrm flipH="1">
            <a:off x="5994850" y="2340225"/>
            <a:ext cx="1009500" cy="59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4" name="Google Shape;464;p40"/>
          <p:cNvSpPr txBox="1"/>
          <p:nvPr/>
        </p:nvSpPr>
        <p:spPr>
          <a:xfrm>
            <a:off x="2453650" y="3617650"/>
            <a:ext cx="1900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This should be low!</a:t>
            </a:r>
            <a:endParaRPr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40"/>
          <p:cNvSpPr txBox="1"/>
          <p:nvPr/>
        </p:nvSpPr>
        <p:spPr>
          <a:xfrm>
            <a:off x="5044450" y="3617650"/>
            <a:ext cx="19008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This should be high!</a:t>
            </a:r>
            <a:endParaRPr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1"/>
          <p:cNvSpPr txBox="1"/>
          <p:nvPr/>
        </p:nvSpPr>
        <p:spPr>
          <a:xfrm>
            <a:off x="2478450" y="100045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Triplet Loss function</a:t>
            </a:r>
            <a:endParaRPr sz="1200" b="1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1" name="Google Shape;4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7075" y="1772900"/>
            <a:ext cx="6469850" cy="190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4460425" y="2099550"/>
            <a:ext cx="2347500" cy="9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Get pictures of each Class</a:t>
            </a:r>
            <a:endParaRPr sz="2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1650425" y="687050"/>
            <a:ext cx="1052400" cy="650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1650425" y="1753850"/>
            <a:ext cx="1052400" cy="650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1650425" y="2744450"/>
            <a:ext cx="1052400" cy="650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Elephants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1650425" y="3735050"/>
            <a:ext cx="1052400" cy="650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1802825" y="839450"/>
            <a:ext cx="1052400" cy="650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1802825" y="1906250"/>
            <a:ext cx="1052400" cy="650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1802825" y="2896850"/>
            <a:ext cx="1052400" cy="650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Elephants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1802825" y="3887450"/>
            <a:ext cx="1052400" cy="650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1955225" y="991850"/>
            <a:ext cx="1052400" cy="650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1955225" y="2058650"/>
            <a:ext cx="1052400" cy="650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1955225" y="3049250"/>
            <a:ext cx="1052400" cy="650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Elephant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1955225" y="4039850"/>
            <a:ext cx="1052400" cy="650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2"/>
          <p:cNvSpPr txBox="1"/>
          <p:nvPr/>
        </p:nvSpPr>
        <p:spPr>
          <a:xfrm>
            <a:off x="2355550" y="1570600"/>
            <a:ext cx="6084300" cy="20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Some applications of Siamese Network</a:t>
            </a:r>
            <a:endParaRPr sz="2400" b="1">
              <a:solidFill>
                <a:srgbClr val="38761D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alibri"/>
              <a:buChar char="➢"/>
            </a:pPr>
            <a:r>
              <a:rPr lang="en" sz="18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Face Recognition</a:t>
            </a:r>
            <a:endParaRPr sz="1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666666"/>
              </a:buClr>
              <a:buSzPts val="1800"/>
              <a:buFont typeface="Calibri"/>
              <a:buChar char="➢"/>
            </a:pPr>
            <a:r>
              <a:rPr lang="en" sz="18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Signature Matching</a:t>
            </a:r>
            <a:endParaRPr sz="1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42"/>
          <p:cNvSpPr/>
          <p:nvPr/>
        </p:nvSpPr>
        <p:spPr>
          <a:xfrm>
            <a:off x="12500" y="-25"/>
            <a:ext cx="16074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3"/>
          <p:cNvSpPr txBox="1"/>
          <p:nvPr/>
        </p:nvSpPr>
        <p:spPr>
          <a:xfrm>
            <a:off x="1529863" y="1302825"/>
            <a:ext cx="6084300" cy="10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Exercise</a:t>
            </a:r>
            <a:endParaRPr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Signature Matching</a:t>
            </a:r>
            <a:endParaRPr sz="1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3" name="Google Shape;48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5613" y="2661050"/>
            <a:ext cx="6312775" cy="74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4"/>
          <p:cNvSpPr txBox="1"/>
          <p:nvPr/>
        </p:nvSpPr>
        <p:spPr>
          <a:xfrm>
            <a:off x="3027825" y="422760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Training Signature matching Network</a:t>
            </a:r>
            <a:endParaRPr sz="12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9" name="Google Shape;489;p44"/>
          <p:cNvSpPr/>
          <p:nvPr/>
        </p:nvSpPr>
        <p:spPr>
          <a:xfrm>
            <a:off x="2442225" y="1784250"/>
            <a:ext cx="19359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Mobilenet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(pre-trained model)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0" name="Google Shape;490;p44"/>
          <p:cNvSpPr txBox="1"/>
          <p:nvPr/>
        </p:nvSpPr>
        <p:spPr>
          <a:xfrm>
            <a:off x="599625" y="1670400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Signature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1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1" name="Google Shape;491;p44"/>
          <p:cNvCxnSpPr>
            <a:stCxn id="490" idx="3"/>
          </p:cNvCxnSpPr>
          <p:nvPr/>
        </p:nvCxnSpPr>
        <p:spPr>
          <a:xfrm rot="10800000" flipH="1">
            <a:off x="1652025" y="1986150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2" name="Google Shape;492;p44"/>
          <p:cNvSpPr/>
          <p:nvPr/>
        </p:nvSpPr>
        <p:spPr>
          <a:xfrm>
            <a:off x="2451825" y="2851050"/>
            <a:ext cx="19359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Mobilenet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(pre-trained model)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3" name="Google Shape;493;p44"/>
          <p:cNvSpPr txBox="1"/>
          <p:nvPr/>
        </p:nvSpPr>
        <p:spPr>
          <a:xfrm>
            <a:off x="599625" y="277672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Signature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2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4" name="Google Shape;494;p44"/>
          <p:cNvCxnSpPr/>
          <p:nvPr/>
        </p:nvCxnSpPr>
        <p:spPr>
          <a:xfrm rot="10800000" flipH="1">
            <a:off x="1652025" y="3040200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5" name="Google Shape;495;p44"/>
          <p:cNvCxnSpPr>
            <a:stCxn id="489" idx="2"/>
            <a:endCxn id="492" idx="0"/>
          </p:cNvCxnSpPr>
          <p:nvPr/>
        </p:nvCxnSpPr>
        <p:spPr>
          <a:xfrm>
            <a:off x="3410175" y="2206650"/>
            <a:ext cx="9600" cy="64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6" name="Google Shape;496;p44"/>
          <p:cNvSpPr txBox="1"/>
          <p:nvPr/>
        </p:nvSpPr>
        <p:spPr>
          <a:xfrm>
            <a:off x="2090725" y="2431800"/>
            <a:ext cx="2618700" cy="17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Shared Weights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7" name="Google Shape;497;p44"/>
          <p:cNvSpPr/>
          <p:nvPr/>
        </p:nvSpPr>
        <p:spPr>
          <a:xfrm>
            <a:off x="5055225" y="1504500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44"/>
          <p:cNvSpPr txBox="1"/>
          <p:nvPr/>
        </p:nvSpPr>
        <p:spPr>
          <a:xfrm>
            <a:off x="4450700" y="1252300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1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9" name="Google Shape;499;p44"/>
          <p:cNvSpPr/>
          <p:nvPr/>
        </p:nvSpPr>
        <p:spPr>
          <a:xfrm>
            <a:off x="5055225" y="2571300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44"/>
          <p:cNvSpPr txBox="1"/>
          <p:nvPr/>
        </p:nvSpPr>
        <p:spPr>
          <a:xfrm>
            <a:off x="4353825" y="3638100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2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1" name="Google Shape;501;p44"/>
          <p:cNvSpPr/>
          <p:nvPr/>
        </p:nvSpPr>
        <p:spPr>
          <a:xfrm>
            <a:off x="5674275" y="2266850"/>
            <a:ext cx="790200" cy="533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Euclidean distance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02" name="Google Shape;502;p44"/>
          <p:cNvCxnSpPr>
            <a:stCxn id="497" idx="3"/>
            <a:endCxn id="501" idx="1"/>
          </p:cNvCxnSpPr>
          <p:nvPr/>
        </p:nvCxnSpPr>
        <p:spPr>
          <a:xfrm>
            <a:off x="5187525" y="1995450"/>
            <a:ext cx="486900" cy="53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3" name="Google Shape;503;p44"/>
          <p:cNvCxnSpPr>
            <a:stCxn id="499" idx="3"/>
            <a:endCxn id="501" idx="1"/>
          </p:cNvCxnSpPr>
          <p:nvPr/>
        </p:nvCxnSpPr>
        <p:spPr>
          <a:xfrm rot="10800000" flipH="1">
            <a:off x="5187525" y="2533650"/>
            <a:ext cx="486900" cy="52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4" name="Google Shape;504;p44"/>
          <p:cNvCxnSpPr>
            <a:stCxn id="501" idx="3"/>
            <a:endCxn id="505" idx="1"/>
          </p:cNvCxnSpPr>
          <p:nvPr/>
        </p:nvCxnSpPr>
        <p:spPr>
          <a:xfrm>
            <a:off x="6464475" y="2533550"/>
            <a:ext cx="276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5" name="Google Shape;505;p44"/>
          <p:cNvSpPr/>
          <p:nvPr/>
        </p:nvSpPr>
        <p:spPr>
          <a:xfrm>
            <a:off x="6741075" y="2266850"/>
            <a:ext cx="736500" cy="5334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Triplet Loss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6" name="Google Shape;506;p44"/>
          <p:cNvSpPr/>
          <p:nvPr/>
        </p:nvSpPr>
        <p:spPr>
          <a:xfrm>
            <a:off x="7807875" y="2266850"/>
            <a:ext cx="736500" cy="5334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Gradient Descent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07" name="Google Shape;507;p44"/>
          <p:cNvCxnSpPr>
            <a:stCxn id="505" idx="3"/>
            <a:endCxn id="506" idx="1"/>
          </p:cNvCxnSpPr>
          <p:nvPr/>
        </p:nvCxnSpPr>
        <p:spPr>
          <a:xfrm>
            <a:off x="7477575" y="2533550"/>
            <a:ext cx="330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8" name="Google Shape;508;p44"/>
          <p:cNvCxnSpPr>
            <a:stCxn id="489" idx="3"/>
            <a:endCxn id="497" idx="1"/>
          </p:cNvCxnSpPr>
          <p:nvPr/>
        </p:nvCxnSpPr>
        <p:spPr>
          <a:xfrm>
            <a:off x="4378125" y="1995450"/>
            <a:ext cx="677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9" name="Google Shape;509;p44"/>
          <p:cNvCxnSpPr>
            <a:stCxn id="492" idx="3"/>
            <a:endCxn id="499" idx="1"/>
          </p:cNvCxnSpPr>
          <p:nvPr/>
        </p:nvCxnSpPr>
        <p:spPr>
          <a:xfrm>
            <a:off x="4387725" y="3062250"/>
            <a:ext cx="6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0" name="Google Shape;510;p44"/>
          <p:cNvSpPr/>
          <p:nvPr/>
        </p:nvSpPr>
        <p:spPr>
          <a:xfrm>
            <a:off x="3440475" y="593824"/>
            <a:ext cx="5555725" cy="1935025"/>
          </a:xfrm>
          <a:custGeom>
            <a:avLst/>
            <a:gdLst/>
            <a:ahLst/>
            <a:cxnLst/>
            <a:rect l="l" t="t" r="r" b="b"/>
            <a:pathLst>
              <a:path w="222229" h="77401" extrusionOk="0">
                <a:moveTo>
                  <a:pt x="205198" y="77401"/>
                </a:moveTo>
                <a:cubicBezTo>
                  <a:pt x="206750" y="72263"/>
                  <a:pt x="235598" y="59472"/>
                  <a:pt x="214511" y="46573"/>
                </a:cubicBezTo>
                <a:cubicBezTo>
                  <a:pt x="193424" y="33675"/>
                  <a:pt x="114428" y="-150"/>
                  <a:pt x="78676" y="10"/>
                </a:cubicBezTo>
                <a:cubicBezTo>
                  <a:pt x="42924" y="171"/>
                  <a:pt x="13113" y="39615"/>
                  <a:pt x="0" y="4753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511" name="Google Shape;511;p44"/>
          <p:cNvSpPr txBox="1"/>
          <p:nvPr/>
        </p:nvSpPr>
        <p:spPr>
          <a:xfrm>
            <a:off x="4603100" y="337900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Update weights</a:t>
            </a:r>
            <a:endParaRPr sz="600"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5"/>
          <p:cNvSpPr txBox="1"/>
          <p:nvPr/>
        </p:nvSpPr>
        <p:spPr>
          <a:xfrm>
            <a:off x="3027825" y="422760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Model Prediction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Signature matching Network</a:t>
            </a:r>
            <a:endParaRPr sz="8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45"/>
          <p:cNvSpPr/>
          <p:nvPr/>
        </p:nvSpPr>
        <p:spPr>
          <a:xfrm>
            <a:off x="2442225" y="1784250"/>
            <a:ext cx="19359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Mobilenet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(pre-trained model)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8" name="Google Shape;518;p45"/>
          <p:cNvSpPr txBox="1"/>
          <p:nvPr/>
        </p:nvSpPr>
        <p:spPr>
          <a:xfrm>
            <a:off x="599625" y="1670400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Signature</a:t>
            </a:r>
            <a:endParaRPr sz="10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Image 1</a:t>
            </a:r>
            <a:endParaRPr sz="10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19" name="Google Shape;519;p45"/>
          <p:cNvCxnSpPr>
            <a:stCxn id="518" idx="3"/>
          </p:cNvCxnSpPr>
          <p:nvPr/>
        </p:nvCxnSpPr>
        <p:spPr>
          <a:xfrm rot="10800000" flipH="1">
            <a:off x="1652025" y="1986150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20" name="Google Shape;520;p45"/>
          <p:cNvSpPr/>
          <p:nvPr/>
        </p:nvSpPr>
        <p:spPr>
          <a:xfrm>
            <a:off x="2451825" y="2851050"/>
            <a:ext cx="19359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Mobilenet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(pre-trained model)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1" name="Google Shape;521;p45"/>
          <p:cNvSpPr txBox="1"/>
          <p:nvPr/>
        </p:nvSpPr>
        <p:spPr>
          <a:xfrm>
            <a:off x="599625" y="277672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Signature</a:t>
            </a:r>
            <a:endParaRPr sz="10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Image 2</a:t>
            </a:r>
            <a:endParaRPr sz="10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22" name="Google Shape;522;p45"/>
          <p:cNvCxnSpPr/>
          <p:nvPr/>
        </p:nvCxnSpPr>
        <p:spPr>
          <a:xfrm rot="10800000" flipH="1">
            <a:off x="1652025" y="3040200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3" name="Google Shape;523;p45"/>
          <p:cNvCxnSpPr>
            <a:stCxn id="517" idx="2"/>
            <a:endCxn id="520" idx="0"/>
          </p:cNvCxnSpPr>
          <p:nvPr/>
        </p:nvCxnSpPr>
        <p:spPr>
          <a:xfrm>
            <a:off x="3410175" y="2206650"/>
            <a:ext cx="9600" cy="64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4" name="Google Shape;524;p45"/>
          <p:cNvSpPr txBox="1"/>
          <p:nvPr/>
        </p:nvSpPr>
        <p:spPr>
          <a:xfrm>
            <a:off x="2090725" y="2431800"/>
            <a:ext cx="2618700" cy="17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Shared Weights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5" name="Google Shape;525;p45"/>
          <p:cNvSpPr/>
          <p:nvPr/>
        </p:nvSpPr>
        <p:spPr>
          <a:xfrm>
            <a:off x="5055225" y="1504500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45"/>
          <p:cNvSpPr txBox="1"/>
          <p:nvPr/>
        </p:nvSpPr>
        <p:spPr>
          <a:xfrm>
            <a:off x="4450700" y="1252300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1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7" name="Google Shape;527;p45"/>
          <p:cNvSpPr/>
          <p:nvPr/>
        </p:nvSpPr>
        <p:spPr>
          <a:xfrm>
            <a:off x="5055225" y="2571300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45"/>
          <p:cNvSpPr txBox="1"/>
          <p:nvPr/>
        </p:nvSpPr>
        <p:spPr>
          <a:xfrm>
            <a:off x="4353825" y="3638100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2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9" name="Google Shape;529;p45"/>
          <p:cNvSpPr/>
          <p:nvPr/>
        </p:nvSpPr>
        <p:spPr>
          <a:xfrm>
            <a:off x="5674275" y="2266850"/>
            <a:ext cx="790200" cy="533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Calculate Euclidean distance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30" name="Google Shape;530;p45"/>
          <p:cNvCxnSpPr>
            <a:stCxn id="525" idx="3"/>
            <a:endCxn id="529" idx="1"/>
          </p:cNvCxnSpPr>
          <p:nvPr/>
        </p:nvCxnSpPr>
        <p:spPr>
          <a:xfrm>
            <a:off x="5187525" y="1995450"/>
            <a:ext cx="486900" cy="53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1" name="Google Shape;531;p45"/>
          <p:cNvCxnSpPr>
            <a:stCxn id="527" idx="3"/>
            <a:endCxn id="529" idx="1"/>
          </p:cNvCxnSpPr>
          <p:nvPr/>
        </p:nvCxnSpPr>
        <p:spPr>
          <a:xfrm rot="10800000" flipH="1">
            <a:off x="5187525" y="2533650"/>
            <a:ext cx="486900" cy="52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2" name="Google Shape;532;p45"/>
          <p:cNvCxnSpPr>
            <a:stCxn id="529" idx="3"/>
            <a:endCxn id="533" idx="1"/>
          </p:cNvCxnSpPr>
          <p:nvPr/>
        </p:nvCxnSpPr>
        <p:spPr>
          <a:xfrm>
            <a:off x="6464475" y="2533550"/>
            <a:ext cx="276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4" name="Google Shape;534;p45"/>
          <p:cNvCxnSpPr>
            <a:stCxn id="517" idx="3"/>
            <a:endCxn id="525" idx="1"/>
          </p:cNvCxnSpPr>
          <p:nvPr/>
        </p:nvCxnSpPr>
        <p:spPr>
          <a:xfrm>
            <a:off x="4378125" y="1995450"/>
            <a:ext cx="677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5" name="Google Shape;535;p45"/>
          <p:cNvCxnSpPr>
            <a:stCxn id="520" idx="3"/>
            <a:endCxn id="527" idx="1"/>
          </p:cNvCxnSpPr>
          <p:nvPr/>
        </p:nvCxnSpPr>
        <p:spPr>
          <a:xfrm>
            <a:off x="4387725" y="3062250"/>
            <a:ext cx="6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6" name="Google Shape;536;p45"/>
          <p:cNvSpPr txBox="1"/>
          <p:nvPr/>
        </p:nvSpPr>
        <p:spPr>
          <a:xfrm>
            <a:off x="7038225" y="2093300"/>
            <a:ext cx="1535100" cy="8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What </a:t>
            </a:r>
            <a:r>
              <a:rPr lang="en" sz="1000" b="1">
                <a:latin typeface="Calibri"/>
                <a:ea typeface="Calibri"/>
                <a:cs typeface="Calibri"/>
                <a:sym typeface="Calibri"/>
              </a:rPr>
              <a:t>distance value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will tell us that images are genuine OR forged?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45"/>
          <p:cNvSpPr txBox="1"/>
          <p:nvPr/>
        </p:nvSpPr>
        <p:spPr>
          <a:xfrm>
            <a:off x="6929325" y="2931500"/>
            <a:ext cx="1789500" cy="10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We need to find a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distance threshold value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based on Test data… it can be distance value where Test accuracy is highest!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6"/>
          <p:cNvSpPr txBox="1"/>
          <p:nvPr/>
        </p:nvSpPr>
        <p:spPr>
          <a:xfrm>
            <a:off x="2646825" y="4227600"/>
            <a:ext cx="4187100" cy="4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Training Signature matching Network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Using a trainable layer to learn Similarity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46"/>
          <p:cNvSpPr/>
          <p:nvPr/>
        </p:nvSpPr>
        <p:spPr>
          <a:xfrm>
            <a:off x="2061225" y="1784250"/>
            <a:ext cx="19359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Mobilenet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(pre-trained model)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4" name="Google Shape;544;p46"/>
          <p:cNvSpPr txBox="1"/>
          <p:nvPr/>
        </p:nvSpPr>
        <p:spPr>
          <a:xfrm>
            <a:off x="218625" y="1670400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Signature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1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45" name="Google Shape;545;p46"/>
          <p:cNvCxnSpPr>
            <a:stCxn id="544" idx="3"/>
          </p:cNvCxnSpPr>
          <p:nvPr/>
        </p:nvCxnSpPr>
        <p:spPr>
          <a:xfrm rot="10800000" flipH="1">
            <a:off x="1271025" y="1986150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6" name="Google Shape;546;p46"/>
          <p:cNvSpPr/>
          <p:nvPr/>
        </p:nvSpPr>
        <p:spPr>
          <a:xfrm>
            <a:off x="2070825" y="2851050"/>
            <a:ext cx="1935900" cy="422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Mobilenet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(pre-trained model)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7" name="Google Shape;547;p46"/>
          <p:cNvSpPr txBox="1"/>
          <p:nvPr/>
        </p:nvSpPr>
        <p:spPr>
          <a:xfrm>
            <a:off x="218625" y="2776725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Signature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Image 2</a:t>
            </a:r>
            <a:endParaRPr sz="1000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48" name="Google Shape;548;p46"/>
          <p:cNvCxnSpPr/>
          <p:nvPr/>
        </p:nvCxnSpPr>
        <p:spPr>
          <a:xfrm rot="10800000" flipH="1">
            <a:off x="1271025" y="3040200"/>
            <a:ext cx="7902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9" name="Google Shape;549;p46"/>
          <p:cNvCxnSpPr>
            <a:stCxn id="543" idx="2"/>
            <a:endCxn id="546" idx="0"/>
          </p:cNvCxnSpPr>
          <p:nvPr/>
        </p:nvCxnSpPr>
        <p:spPr>
          <a:xfrm>
            <a:off x="3029175" y="2206650"/>
            <a:ext cx="9600" cy="64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0" name="Google Shape;550;p46"/>
          <p:cNvSpPr txBox="1"/>
          <p:nvPr/>
        </p:nvSpPr>
        <p:spPr>
          <a:xfrm>
            <a:off x="1709725" y="2431800"/>
            <a:ext cx="2618700" cy="17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Shared Weights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1" name="Google Shape;551;p46"/>
          <p:cNvSpPr/>
          <p:nvPr/>
        </p:nvSpPr>
        <p:spPr>
          <a:xfrm>
            <a:off x="4521825" y="1504500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46"/>
          <p:cNvSpPr txBox="1"/>
          <p:nvPr/>
        </p:nvSpPr>
        <p:spPr>
          <a:xfrm>
            <a:off x="4069700" y="1252300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1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3" name="Google Shape;553;p46"/>
          <p:cNvSpPr/>
          <p:nvPr/>
        </p:nvSpPr>
        <p:spPr>
          <a:xfrm>
            <a:off x="4521825" y="2571300"/>
            <a:ext cx="132300" cy="981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6"/>
          <p:cNvSpPr txBox="1"/>
          <p:nvPr/>
        </p:nvSpPr>
        <p:spPr>
          <a:xfrm>
            <a:off x="3972825" y="3638100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Features of image 2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5" name="Google Shape;555;p46"/>
          <p:cNvSpPr/>
          <p:nvPr/>
        </p:nvSpPr>
        <p:spPr>
          <a:xfrm rot="-5400000">
            <a:off x="4513350" y="2327550"/>
            <a:ext cx="1340100" cy="3852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Concatenate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6" name="Google Shape;556;p46"/>
          <p:cNvSpPr/>
          <p:nvPr/>
        </p:nvSpPr>
        <p:spPr>
          <a:xfrm>
            <a:off x="6436275" y="2266850"/>
            <a:ext cx="736500" cy="5334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Loss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(Binary</a:t>
            </a:r>
            <a:endParaRPr sz="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Cross-Entropy)</a:t>
            </a:r>
            <a:endParaRPr sz="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7" name="Google Shape;557;p46"/>
          <p:cNvSpPr/>
          <p:nvPr/>
        </p:nvSpPr>
        <p:spPr>
          <a:xfrm>
            <a:off x="7426875" y="2266850"/>
            <a:ext cx="736500" cy="5334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Gradient Descent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58" name="Google Shape;558;p46"/>
          <p:cNvCxnSpPr>
            <a:stCxn id="556" idx="3"/>
            <a:endCxn id="557" idx="1"/>
          </p:cNvCxnSpPr>
          <p:nvPr/>
        </p:nvCxnSpPr>
        <p:spPr>
          <a:xfrm>
            <a:off x="7172775" y="2533550"/>
            <a:ext cx="254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9" name="Google Shape;559;p46"/>
          <p:cNvCxnSpPr>
            <a:stCxn id="543" idx="3"/>
            <a:endCxn id="551" idx="1"/>
          </p:cNvCxnSpPr>
          <p:nvPr/>
        </p:nvCxnSpPr>
        <p:spPr>
          <a:xfrm>
            <a:off x="3997125" y="1995450"/>
            <a:ext cx="52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0" name="Google Shape;560;p46"/>
          <p:cNvCxnSpPr>
            <a:stCxn id="546" idx="3"/>
            <a:endCxn id="553" idx="1"/>
          </p:cNvCxnSpPr>
          <p:nvPr/>
        </p:nvCxnSpPr>
        <p:spPr>
          <a:xfrm>
            <a:off x="4006725" y="3062250"/>
            <a:ext cx="515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1" name="Google Shape;561;p46"/>
          <p:cNvSpPr/>
          <p:nvPr/>
        </p:nvSpPr>
        <p:spPr>
          <a:xfrm>
            <a:off x="3059475" y="593824"/>
            <a:ext cx="5555725" cy="1935025"/>
          </a:xfrm>
          <a:custGeom>
            <a:avLst/>
            <a:gdLst/>
            <a:ahLst/>
            <a:cxnLst/>
            <a:rect l="l" t="t" r="r" b="b"/>
            <a:pathLst>
              <a:path w="222229" h="77401" extrusionOk="0">
                <a:moveTo>
                  <a:pt x="205198" y="77401"/>
                </a:moveTo>
                <a:cubicBezTo>
                  <a:pt x="206750" y="72263"/>
                  <a:pt x="235598" y="59472"/>
                  <a:pt x="214511" y="46573"/>
                </a:cubicBezTo>
                <a:cubicBezTo>
                  <a:pt x="193424" y="33675"/>
                  <a:pt x="114428" y="-150"/>
                  <a:pt x="78676" y="10"/>
                </a:cubicBezTo>
                <a:cubicBezTo>
                  <a:pt x="42924" y="171"/>
                  <a:pt x="13113" y="39615"/>
                  <a:pt x="0" y="4753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562" name="Google Shape;562;p46"/>
          <p:cNvSpPr txBox="1"/>
          <p:nvPr/>
        </p:nvSpPr>
        <p:spPr>
          <a:xfrm>
            <a:off x="4222100" y="337900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Update weights</a:t>
            </a:r>
            <a:endParaRPr sz="600"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63" name="Google Shape;563;p46"/>
          <p:cNvCxnSpPr>
            <a:stCxn id="551" idx="3"/>
            <a:endCxn id="555" idx="0"/>
          </p:cNvCxnSpPr>
          <p:nvPr/>
        </p:nvCxnSpPr>
        <p:spPr>
          <a:xfrm>
            <a:off x="4654125" y="1995450"/>
            <a:ext cx="336600" cy="524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4" name="Google Shape;564;p46"/>
          <p:cNvCxnSpPr>
            <a:stCxn id="553" idx="3"/>
            <a:endCxn id="555" idx="0"/>
          </p:cNvCxnSpPr>
          <p:nvPr/>
        </p:nvCxnSpPr>
        <p:spPr>
          <a:xfrm rot="10800000" flipH="1">
            <a:off x="4654125" y="2520150"/>
            <a:ext cx="336600" cy="54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5" name="Google Shape;565;p46"/>
          <p:cNvSpPr/>
          <p:nvPr/>
        </p:nvSpPr>
        <p:spPr>
          <a:xfrm>
            <a:off x="5598075" y="2266850"/>
            <a:ext cx="588900" cy="5334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Dense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 Neuron</a:t>
            </a:r>
            <a:endParaRPr sz="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Sigmoid</a:t>
            </a:r>
            <a:endParaRPr sz="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66" name="Google Shape;566;p46"/>
          <p:cNvCxnSpPr>
            <a:stCxn id="555" idx="2"/>
            <a:endCxn id="565" idx="1"/>
          </p:cNvCxnSpPr>
          <p:nvPr/>
        </p:nvCxnSpPr>
        <p:spPr>
          <a:xfrm>
            <a:off x="5376000" y="2520150"/>
            <a:ext cx="222000" cy="1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7" name="Google Shape;567;p46"/>
          <p:cNvCxnSpPr>
            <a:endCxn id="556" idx="1"/>
          </p:cNvCxnSpPr>
          <p:nvPr/>
        </p:nvCxnSpPr>
        <p:spPr>
          <a:xfrm>
            <a:off x="6186975" y="2533550"/>
            <a:ext cx="249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8" name="Google Shape;568;p46"/>
          <p:cNvSpPr txBox="1"/>
          <p:nvPr/>
        </p:nvSpPr>
        <p:spPr>
          <a:xfrm>
            <a:off x="5746100" y="1785700"/>
            <a:ext cx="1535100" cy="1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Probability of images being similar</a:t>
            </a:r>
            <a:endParaRPr sz="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69" name="Google Shape;569;p46"/>
          <p:cNvCxnSpPr>
            <a:stCxn id="565" idx="3"/>
            <a:endCxn id="568" idx="2"/>
          </p:cNvCxnSpPr>
          <p:nvPr/>
        </p:nvCxnSpPr>
        <p:spPr>
          <a:xfrm rot="10800000" flipH="1">
            <a:off x="6186975" y="1962350"/>
            <a:ext cx="326700" cy="57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1650425" y="687050"/>
            <a:ext cx="1052400" cy="650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1650425" y="1753850"/>
            <a:ext cx="1052400" cy="650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1650425" y="2744450"/>
            <a:ext cx="1052400" cy="650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Elephants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1650425" y="3735050"/>
            <a:ext cx="1052400" cy="650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1802825" y="839450"/>
            <a:ext cx="1052400" cy="650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6"/>
          <p:cNvSpPr/>
          <p:nvPr/>
        </p:nvSpPr>
        <p:spPr>
          <a:xfrm>
            <a:off x="1802825" y="1906250"/>
            <a:ext cx="1052400" cy="650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1802825" y="2896850"/>
            <a:ext cx="1052400" cy="650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Elephants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1802825" y="3887450"/>
            <a:ext cx="1052400" cy="650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1955225" y="991850"/>
            <a:ext cx="1052400" cy="650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1955225" y="2058650"/>
            <a:ext cx="1052400" cy="650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1955225" y="3049250"/>
            <a:ext cx="1052400" cy="650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Elephant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6"/>
          <p:cNvSpPr/>
          <p:nvPr/>
        </p:nvSpPr>
        <p:spPr>
          <a:xfrm>
            <a:off x="1955225" y="4039850"/>
            <a:ext cx="1052400" cy="650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6"/>
          <p:cNvSpPr/>
          <p:nvPr/>
        </p:nvSpPr>
        <p:spPr>
          <a:xfrm>
            <a:off x="4149425" y="2144300"/>
            <a:ext cx="3013500" cy="1313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CNN Classifier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1" name="Google Shape;101;p16"/>
          <p:cNvCxnSpPr>
            <a:endCxn id="100" idx="1"/>
          </p:cNvCxnSpPr>
          <p:nvPr/>
        </p:nvCxnSpPr>
        <p:spPr>
          <a:xfrm>
            <a:off x="3007625" y="1316750"/>
            <a:ext cx="1141800" cy="148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2" name="Google Shape;102;p16"/>
          <p:cNvCxnSpPr>
            <a:endCxn id="100" idx="1"/>
          </p:cNvCxnSpPr>
          <p:nvPr/>
        </p:nvCxnSpPr>
        <p:spPr>
          <a:xfrm>
            <a:off x="3007625" y="2383550"/>
            <a:ext cx="1141800" cy="41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3" name="Google Shape;103;p16"/>
          <p:cNvCxnSpPr>
            <a:endCxn id="100" idx="1"/>
          </p:cNvCxnSpPr>
          <p:nvPr/>
        </p:nvCxnSpPr>
        <p:spPr>
          <a:xfrm rot="10800000" flipH="1">
            <a:off x="3007625" y="2800850"/>
            <a:ext cx="1141800" cy="57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4" name="Google Shape;104;p16"/>
          <p:cNvCxnSpPr>
            <a:endCxn id="100" idx="1"/>
          </p:cNvCxnSpPr>
          <p:nvPr/>
        </p:nvCxnSpPr>
        <p:spPr>
          <a:xfrm rot="10800000" flipH="1">
            <a:off x="3007625" y="2800850"/>
            <a:ext cx="1141800" cy="15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5" name="Google Shape;105;p16"/>
          <p:cNvSpPr txBox="1"/>
          <p:nvPr/>
        </p:nvSpPr>
        <p:spPr>
          <a:xfrm>
            <a:off x="7515675" y="1866200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Dog</a:t>
            </a:r>
            <a:endParaRPr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7515675" y="2323400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Cat</a:t>
            </a:r>
            <a:endParaRPr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7515675" y="2704400"/>
            <a:ext cx="1250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Elephant</a:t>
            </a:r>
            <a:endParaRPr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7515675" y="3085400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Horse</a:t>
            </a:r>
            <a:endParaRPr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9" name="Google Shape;109;p16"/>
          <p:cNvCxnSpPr/>
          <p:nvPr/>
        </p:nvCxnSpPr>
        <p:spPr>
          <a:xfrm rot="10800000" flipH="1">
            <a:off x="7162925" y="2342750"/>
            <a:ext cx="488700" cy="45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0" name="Google Shape;110;p16"/>
          <p:cNvCxnSpPr>
            <a:stCxn id="100" idx="3"/>
          </p:cNvCxnSpPr>
          <p:nvPr/>
        </p:nvCxnSpPr>
        <p:spPr>
          <a:xfrm rot="10800000" flipH="1">
            <a:off x="7162925" y="2730050"/>
            <a:ext cx="630300" cy="7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1" name="Google Shape;111;p16"/>
          <p:cNvCxnSpPr>
            <a:stCxn id="100" idx="3"/>
          </p:cNvCxnSpPr>
          <p:nvPr/>
        </p:nvCxnSpPr>
        <p:spPr>
          <a:xfrm>
            <a:off x="7162925" y="2800850"/>
            <a:ext cx="545100" cy="33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" name="Google Shape;112;p16"/>
          <p:cNvCxnSpPr>
            <a:stCxn id="100" idx="3"/>
            <a:endCxn id="108" idx="1"/>
          </p:cNvCxnSpPr>
          <p:nvPr/>
        </p:nvCxnSpPr>
        <p:spPr>
          <a:xfrm>
            <a:off x="7162925" y="2800850"/>
            <a:ext cx="352800" cy="60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3" name="Google Shape;113;p16"/>
          <p:cNvSpPr txBox="1"/>
          <p:nvPr/>
        </p:nvSpPr>
        <p:spPr>
          <a:xfrm>
            <a:off x="4706650" y="3892700"/>
            <a:ext cx="2347500" cy="9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We know how to train such classifiers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/>
        </p:nvSpPr>
        <p:spPr>
          <a:xfrm>
            <a:off x="4063000" y="1794900"/>
            <a:ext cx="4305000" cy="15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What if we get an additional requirement to classify Zebra images as well... 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How do we use our model to classify Zebra?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675" y="1313850"/>
            <a:ext cx="2515801" cy="251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/>
          <p:nvPr/>
        </p:nvSpPr>
        <p:spPr>
          <a:xfrm>
            <a:off x="964625" y="153650"/>
            <a:ext cx="1052400" cy="650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964625" y="1220450"/>
            <a:ext cx="1052400" cy="650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964625" y="2211050"/>
            <a:ext cx="1052400" cy="650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Elephants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964625" y="3201650"/>
            <a:ext cx="1052400" cy="650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1117025" y="306050"/>
            <a:ext cx="1052400" cy="650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18"/>
          <p:cNvSpPr/>
          <p:nvPr/>
        </p:nvSpPr>
        <p:spPr>
          <a:xfrm>
            <a:off x="1117025" y="1372850"/>
            <a:ext cx="1052400" cy="650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18"/>
          <p:cNvSpPr/>
          <p:nvPr/>
        </p:nvSpPr>
        <p:spPr>
          <a:xfrm>
            <a:off x="1117025" y="2363450"/>
            <a:ext cx="1052400" cy="650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Elephants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1117025" y="3354050"/>
            <a:ext cx="1052400" cy="650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Google Shape;132;p18"/>
          <p:cNvSpPr/>
          <p:nvPr/>
        </p:nvSpPr>
        <p:spPr>
          <a:xfrm>
            <a:off x="1269425" y="458450"/>
            <a:ext cx="1052400" cy="650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8"/>
          <p:cNvSpPr/>
          <p:nvPr/>
        </p:nvSpPr>
        <p:spPr>
          <a:xfrm>
            <a:off x="1269425" y="1525250"/>
            <a:ext cx="1052400" cy="650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18"/>
          <p:cNvSpPr/>
          <p:nvPr/>
        </p:nvSpPr>
        <p:spPr>
          <a:xfrm>
            <a:off x="1269425" y="2515850"/>
            <a:ext cx="1052400" cy="650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Elephant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8"/>
          <p:cNvSpPr/>
          <p:nvPr/>
        </p:nvSpPr>
        <p:spPr>
          <a:xfrm>
            <a:off x="1269425" y="3506450"/>
            <a:ext cx="1052400" cy="650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18"/>
          <p:cNvSpPr/>
          <p:nvPr/>
        </p:nvSpPr>
        <p:spPr>
          <a:xfrm>
            <a:off x="3463625" y="1610900"/>
            <a:ext cx="3013500" cy="1313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CNN Classifier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7" name="Google Shape;137;p18"/>
          <p:cNvCxnSpPr>
            <a:endCxn id="136" idx="1"/>
          </p:cNvCxnSpPr>
          <p:nvPr/>
        </p:nvCxnSpPr>
        <p:spPr>
          <a:xfrm>
            <a:off x="2321825" y="783350"/>
            <a:ext cx="1141800" cy="148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8" name="Google Shape;138;p18"/>
          <p:cNvCxnSpPr>
            <a:endCxn id="136" idx="1"/>
          </p:cNvCxnSpPr>
          <p:nvPr/>
        </p:nvCxnSpPr>
        <p:spPr>
          <a:xfrm>
            <a:off x="2321825" y="1850150"/>
            <a:ext cx="1141800" cy="41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9" name="Google Shape;139;p18"/>
          <p:cNvCxnSpPr>
            <a:endCxn id="136" idx="1"/>
          </p:cNvCxnSpPr>
          <p:nvPr/>
        </p:nvCxnSpPr>
        <p:spPr>
          <a:xfrm rot="10800000" flipH="1">
            <a:off x="2321825" y="2267450"/>
            <a:ext cx="1141800" cy="57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0" name="Google Shape;140;p18"/>
          <p:cNvCxnSpPr>
            <a:endCxn id="136" idx="1"/>
          </p:cNvCxnSpPr>
          <p:nvPr/>
        </p:nvCxnSpPr>
        <p:spPr>
          <a:xfrm rot="10800000" flipH="1">
            <a:off x="2321825" y="2267450"/>
            <a:ext cx="1141800" cy="15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1" name="Google Shape;141;p18"/>
          <p:cNvSpPr txBox="1"/>
          <p:nvPr/>
        </p:nvSpPr>
        <p:spPr>
          <a:xfrm>
            <a:off x="6829875" y="1332800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Dog</a:t>
            </a:r>
            <a:endParaRPr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18"/>
          <p:cNvSpPr txBox="1"/>
          <p:nvPr/>
        </p:nvSpPr>
        <p:spPr>
          <a:xfrm>
            <a:off x="6829875" y="1790000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Cat</a:t>
            </a:r>
            <a:endParaRPr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6829875" y="2171000"/>
            <a:ext cx="1250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Elephant</a:t>
            </a:r>
            <a:endParaRPr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18"/>
          <p:cNvSpPr txBox="1"/>
          <p:nvPr/>
        </p:nvSpPr>
        <p:spPr>
          <a:xfrm>
            <a:off x="6829875" y="2552000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Horse</a:t>
            </a:r>
            <a:endParaRPr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5" name="Google Shape;145;p18"/>
          <p:cNvCxnSpPr/>
          <p:nvPr/>
        </p:nvCxnSpPr>
        <p:spPr>
          <a:xfrm rot="10800000" flipH="1">
            <a:off x="6477125" y="1809350"/>
            <a:ext cx="488700" cy="45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6" name="Google Shape;146;p18"/>
          <p:cNvCxnSpPr>
            <a:stCxn id="136" idx="3"/>
          </p:cNvCxnSpPr>
          <p:nvPr/>
        </p:nvCxnSpPr>
        <p:spPr>
          <a:xfrm rot="10800000" flipH="1">
            <a:off x="6477125" y="2196650"/>
            <a:ext cx="630300" cy="7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7" name="Google Shape;147;p18"/>
          <p:cNvCxnSpPr>
            <a:stCxn id="136" idx="3"/>
          </p:cNvCxnSpPr>
          <p:nvPr/>
        </p:nvCxnSpPr>
        <p:spPr>
          <a:xfrm>
            <a:off x="6477125" y="2267450"/>
            <a:ext cx="545100" cy="33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8" name="Google Shape;148;p18"/>
          <p:cNvCxnSpPr>
            <a:stCxn id="136" idx="3"/>
            <a:endCxn id="144" idx="1"/>
          </p:cNvCxnSpPr>
          <p:nvPr/>
        </p:nvCxnSpPr>
        <p:spPr>
          <a:xfrm>
            <a:off x="6477125" y="2267450"/>
            <a:ext cx="352800" cy="60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9" name="Google Shape;149;p18"/>
          <p:cNvSpPr txBox="1"/>
          <p:nvPr/>
        </p:nvSpPr>
        <p:spPr>
          <a:xfrm>
            <a:off x="4020850" y="3359300"/>
            <a:ext cx="2347500" cy="9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Get pictures of Zebra and </a:t>
            </a:r>
            <a:r>
              <a:rPr lang="en" u="sng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retrain</a:t>
            </a: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the model. New classes will require retraining the model.</a:t>
            </a:r>
            <a:endParaRPr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18"/>
          <p:cNvSpPr/>
          <p:nvPr/>
        </p:nvSpPr>
        <p:spPr>
          <a:xfrm>
            <a:off x="964625" y="4116050"/>
            <a:ext cx="1052400" cy="650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18"/>
          <p:cNvSpPr/>
          <p:nvPr/>
        </p:nvSpPr>
        <p:spPr>
          <a:xfrm>
            <a:off x="1117025" y="4268450"/>
            <a:ext cx="1052400" cy="650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18"/>
          <p:cNvSpPr/>
          <p:nvPr/>
        </p:nvSpPr>
        <p:spPr>
          <a:xfrm>
            <a:off x="1269425" y="4420850"/>
            <a:ext cx="1052400" cy="650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Zebra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3" name="Google Shape;153;p18"/>
          <p:cNvCxnSpPr>
            <a:stCxn id="152" idx="3"/>
            <a:endCxn id="136" idx="1"/>
          </p:cNvCxnSpPr>
          <p:nvPr/>
        </p:nvCxnSpPr>
        <p:spPr>
          <a:xfrm rot="10800000" flipH="1">
            <a:off x="2321825" y="2267600"/>
            <a:ext cx="1141800" cy="247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4" name="Google Shape;154;p18"/>
          <p:cNvSpPr txBox="1"/>
          <p:nvPr/>
        </p:nvSpPr>
        <p:spPr>
          <a:xfrm>
            <a:off x="6829875" y="1028000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Zebra</a:t>
            </a:r>
            <a:endParaRPr sz="18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5" name="Google Shape;155;p18"/>
          <p:cNvCxnSpPr>
            <a:stCxn id="136" idx="3"/>
            <a:endCxn id="154" idx="1"/>
          </p:cNvCxnSpPr>
          <p:nvPr/>
        </p:nvCxnSpPr>
        <p:spPr>
          <a:xfrm rot="10800000" flipH="1">
            <a:off x="6477125" y="1353050"/>
            <a:ext cx="352800" cy="91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/>
          <p:nvPr/>
        </p:nvSpPr>
        <p:spPr>
          <a:xfrm>
            <a:off x="2976725" y="1794875"/>
            <a:ext cx="4187100" cy="15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Let’s see how to build a face recognition system for Employees</a:t>
            </a:r>
            <a:endParaRPr sz="1800">
              <a:solidFill>
                <a:srgbClr val="BF9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12500" y="-25"/>
            <a:ext cx="16074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/>
          <p:nvPr/>
        </p:nvSpPr>
        <p:spPr>
          <a:xfrm>
            <a:off x="1117025" y="153650"/>
            <a:ext cx="1052400" cy="65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Dogs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p20"/>
          <p:cNvSpPr/>
          <p:nvPr/>
        </p:nvSpPr>
        <p:spPr>
          <a:xfrm>
            <a:off x="1117025" y="1220450"/>
            <a:ext cx="1052400" cy="65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Cats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0"/>
          <p:cNvSpPr/>
          <p:nvPr/>
        </p:nvSpPr>
        <p:spPr>
          <a:xfrm>
            <a:off x="1117025" y="2211050"/>
            <a:ext cx="1052400" cy="65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Elephants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20"/>
          <p:cNvSpPr/>
          <p:nvPr/>
        </p:nvSpPr>
        <p:spPr>
          <a:xfrm>
            <a:off x="1117025" y="3201650"/>
            <a:ext cx="1052400" cy="65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0"/>
          <p:cNvSpPr/>
          <p:nvPr/>
        </p:nvSpPr>
        <p:spPr>
          <a:xfrm>
            <a:off x="1269425" y="306050"/>
            <a:ext cx="1052400" cy="65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Person 1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0"/>
          <p:cNvSpPr/>
          <p:nvPr/>
        </p:nvSpPr>
        <p:spPr>
          <a:xfrm>
            <a:off x="1269425" y="1372850"/>
            <a:ext cx="1052400" cy="65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Person 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0"/>
          <p:cNvSpPr/>
          <p:nvPr/>
        </p:nvSpPr>
        <p:spPr>
          <a:xfrm>
            <a:off x="1269425" y="2363450"/>
            <a:ext cx="1052400" cy="65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Person 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20"/>
          <p:cNvSpPr/>
          <p:nvPr/>
        </p:nvSpPr>
        <p:spPr>
          <a:xfrm>
            <a:off x="1269425" y="3354050"/>
            <a:ext cx="1052400" cy="65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Person 4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3463625" y="1610900"/>
            <a:ext cx="3013500" cy="1313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CNN Classifier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5" name="Google Shape;175;p20"/>
          <p:cNvCxnSpPr>
            <a:endCxn id="174" idx="1"/>
          </p:cNvCxnSpPr>
          <p:nvPr/>
        </p:nvCxnSpPr>
        <p:spPr>
          <a:xfrm>
            <a:off x="2321825" y="783350"/>
            <a:ext cx="1141800" cy="148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6" name="Google Shape;176;p20"/>
          <p:cNvCxnSpPr>
            <a:endCxn id="174" idx="1"/>
          </p:cNvCxnSpPr>
          <p:nvPr/>
        </p:nvCxnSpPr>
        <p:spPr>
          <a:xfrm>
            <a:off x="2321825" y="1850150"/>
            <a:ext cx="1141800" cy="41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7" name="Google Shape;177;p20"/>
          <p:cNvCxnSpPr>
            <a:endCxn id="174" idx="1"/>
          </p:cNvCxnSpPr>
          <p:nvPr/>
        </p:nvCxnSpPr>
        <p:spPr>
          <a:xfrm rot="10800000" flipH="1">
            <a:off x="2321825" y="2267450"/>
            <a:ext cx="1141800" cy="57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8" name="Google Shape;178;p20"/>
          <p:cNvCxnSpPr>
            <a:endCxn id="174" idx="1"/>
          </p:cNvCxnSpPr>
          <p:nvPr/>
        </p:nvCxnSpPr>
        <p:spPr>
          <a:xfrm rot="10800000" flipH="1">
            <a:off x="2321825" y="2267450"/>
            <a:ext cx="1141800" cy="15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9" name="Google Shape;179;p20"/>
          <p:cNvSpPr txBox="1"/>
          <p:nvPr/>
        </p:nvSpPr>
        <p:spPr>
          <a:xfrm>
            <a:off x="7105400" y="1942400"/>
            <a:ext cx="10524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Probability for each person</a:t>
            </a:r>
            <a:endParaRPr sz="12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0"/>
          <p:cNvSpPr txBox="1"/>
          <p:nvPr/>
        </p:nvSpPr>
        <p:spPr>
          <a:xfrm>
            <a:off x="4020850" y="3359300"/>
            <a:ext cx="2347500" cy="9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We have to get lots of pictures of each person!</a:t>
            </a:r>
            <a:endParaRPr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0"/>
          <p:cNvSpPr/>
          <p:nvPr/>
        </p:nvSpPr>
        <p:spPr>
          <a:xfrm>
            <a:off x="1117025" y="4116050"/>
            <a:ext cx="1052400" cy="65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Horse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0"/>
          <p:cNvSpPr/>
          <p:nvPr/>
        </p:nvSpPr>
        <p:spPr>
          <a:xfrm>
            <a:off x="1269425" y="4268450"/>
            <a:ext cx="1052400" cy="65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Person 5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3" name="Google Shape;183;p20"/>
          <p:cNvCxnSpPr>
            <a:stCxn id="182" idx="3"/>
            <a:endCxn id="174" idx="1"/>
          </p:cNvCxnSpPr>
          <p:nvPr/>
        </p:nvCxnSpPr>
        <p:spPr>
          <a:xfrm rot="10800000" flipH="1">
            <a:off x="2321825" y="2267600"/>
            <a:ext cx="1141800" cy="232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4" name="Google Shape;184;p20"/>
          <p:cNvCxnSpPr>
            <a:stCxn id="174" idx="3"/>
            <a:endCxn id="179" idx="1"/>
          </p:cNvCxnSpPr>
          <p:nvPr/>
        </p:nvCxnSpPr>
        <p:spPr>
          <a:xfrm>
            <a:off x="6477125" y="2267450"/>
            <a:ext cx="628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/>
        </p:nvSpPr>
        <p:spPr>
          <a:xfrm>
            <a:off x="704100" y="707250"/>
            <a:ext cx="7735800" cy="38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38761D"/>
                </a:solidFill>
                <a:latin typeface="Cambria"/>
                <a:ea typeface="Cambria"/>
                <a:cs typeface="Cambria"/>
                <a:sym typeface="Cambria"/>
              </a:rPr>
              <a:t>Key issues with this approach</a:t>
            </a:r>
            <a:endParaRPr sz="2400" b="1">
              <a:solidFill>
                <a:srgbClr val="38761D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alibri"/>
              <a:buChar char="➢"/>
            </a:pPr>
            <a:r>
              <a:rPr lang="en" sz="18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Data gathering</a:t>
            </a:r>
            <a:endParaRPr sz="18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Getting lot of pictures for each person may not be feasible</a:t>
            </a:r>
            <a:endParaRPr sz="1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alibri"/>
              <a:buChar char="➢"/>
            </a:pPr>
            <a:r>
              <a:rPr lang="en" sz="18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What if a person leaves the organization?</a:t>
            </a:r>
            <a:endParaRPr sz="18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We can potentially leave the model as is</a:t>
            </a:r>
            <a:endParaRPr sz="12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Calibri"/>
              <a:buChar char="➢"/>
            </a:pPr>
            <a:r>
              <a:rPr lang="en" sz="18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What if a new person joins?</a:t>
            </a:r>
            <a:endParaRPr sz="18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0000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will need to retrain the model every time a new person needs to be recognized.</a:t>
            </a:r>
            <a:endParaRPr sz="1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910</Words>
  <Application>Microsoft Office PowerPoint</Application>
  <PresentationFormat>On-screen Show (16:9)</PresentationFormat>
  <Paragraphs>269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Georgia</vt:lpstr>
      <vt:lpstr>Cambria</vt:lpstr>
      <vt:lpstr>Architects Daughter</vt:lpstr>
      <vt:lpstr>Candara</vt:lpstr>
      <vt:lpstr>Roboto</vt:lpstr>
      <vt:lpstr>Arial</vt:lpstr>
      <vt:lpstr>Calibri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Anshu Pandey</cp:lastModifiedBy>
  <cp:revision>1</cp:revision>
  <dcterms:modified xsi:type="dcterms:W3CDTF">2021-09-03T15:28:16Z</dcterms:modified>
</cp:coreProperties>
</file>